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313" r:id="rId2"/>
    <p:sldId id="256" r:id="rId3"/>
    <p:sldId id="257" r:id="rId4"/>
    <p:sldId id="258" r:id="rId5"/>
    <p:sldId id="259" r:id="rId6"/>
    <p:sldId id="260" r:id="rId7"/>
    <p:sldId id="261" r:id="rId8"/>
    <p:sldId id="262" r:id="rId9"/>
    <p:sldId id="263" r:id="rId10"/>
    <p:sldId id="264" r:id="rId11"/>
    <p:sldId id="265" r:id="rId12"/>
    <p:sldId id="266" r:id="rId13"/>
    <p:sldId id="267" r:id="rId14"/>
    <p:sldId id="269" r:id="rId15"/>
    <p:sldId id="268" r:id="rId16"/>
    <p:sldId id="270" r:id="rId17"/>
    <p:sldId id="271" r:id="rId18"/>
    <p:sldId id="272" r:id="rId19"/>
    <p:sldId id="273" r:id="rId20"/>
    <p:sldId id="274" r:id="rId21"/>
    <p:sldId id="275" r:id="rId22"/>
    <p:sldId id="284" r:id="rId23"/>
    <p:sldId id="286" r:id="rId24"/>
    <p:sldId id="288" r:id="rId25"/>
    <p:sldId id="289" r:id="rId26"/>
    <p:sldId id="291" r:id="rId27"/>
    <p:sldId id="292" r:id="rId28"/>
    <p:sldId id="293" r:id="rId29"/>
    <p:sldId id="294" r:id="rId30"/>
    <p:sldId id="296" r:id="rId31"/>
    <p:sldId id="298" r:id="rId32"/>
    <p:sldId id="300" r:id="rId33"/>
    <p:sldId id="280" r:id="rId34"/>
    <p:sldId id="281" r:id="rId35"/>
    <p:sldId id="283" r:id="rId36"/>
    <p:sldId id="282" r:id="rId37"/>
    <p:sldId id="304" r:id="rId38"/>
    <p:sldId id="305" r:id="rId39"/>
    <p:sldId id="306" r:id="rId40"/>
    <p:sldId id="307" r:id="rId41"/>
    <p:sldId id="308" r:id="rId42"/>
    <p:sldId id="312" r:id="rId43"/>
    <p:sldId id="309" r:id="rId44"/>
    <p:sldId id="310" r:id="rId45"/>
    <p:sldId id="311" r:id="rId4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182" autoAdjust="0"/>
  </p:normalViewPr>
  <p:slideViewPr>
    <p:cSldViewPr snapToGrid="0" snapToObjects="1">
      <p:cViewPr varScale="1">
        <p:scale>
          <a:sx n="109" d="100"/>
          <a:sy n="109" d="100"/>
        </p:scale>
        <p:origin x="-832"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slide" Target="slides/slide45.xml"/><Relationship Id="rId47" Type="http://schemas.openxmlformats.org/officeDocument/2006/relationships/printerSettings" Target="printerSettings/printerSettings1.bin"/><Relationship Id="rId48" Type="http://schemas.openxmlformats.org/officeDocument/2006/relationships/presProps" Target="presProps.xml"/><Relationship Id="rId49" Type="http://schemas.openxmlformats.org/officeDocument/2006/relationships/viewProps" Target="view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heme" Target="theme/theme1.xml"/><Relationship Id="rId5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charts/_rels/chart1.xml.rels><?xml version="1.0" encoding="UTF-8" standalone="yes"?>
<Relationships xmlns="http://schemas.openxmlformats.org/package/2006/relationships"><Relationship Id="rId1" Type="http://schemas.openxmlformats.org/officeDocument/2006/relationships/oleObject" Target="file:///C:\Users\&#915;.&#922;&#945;&#955;&#955;&#953;&#945;&#957;&#964;&#940;&#963;&#951;&#962;\Documents\&#927;&#953;&#954;&#959;&#957;&#959;&#956;&#953;&#954;&#940;\&#927;&#953;&#954;&#959;&#957;&#959;&#956;&#953;&#954;&#940;%202018\&#913;&#960;&#959;&#955;&#959;&#947;&#953;&#963;&#956;&#972;&#962;%20&#916;&#951;&#956;&#940;&#961;&#967;&#959;&#965;\&#914;&#953;&#946;&#955;&#943;&#959;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5797432537428"/>
          <c:y val="0.0955997167020789"/>
          <c:w val="0.829106117856284"/>
          <c:h val="0.67216370244785"/>
        </c:manualLayout>
      </c:layout>
      <c:lineChart>
        <c:grouping val="standard"/>
        <c:varyColors val="0"/>
        <c:ser>
          <c:idx val="0"/>
          <c:order val="0"/>
          <c:tx>
            <c:strRef>
              <c:f>'Φύλλο2 (5)'!$B$9</c:f>
              <c:strCache>
                <c:ptCount val="1"/>
                <c:pt idx="0">
                  <c:v>Δάνεια</c:v>
                </c:pt>
              </c:strCache>
            </c:strRef>
          </c:tx>
          <c:spPr>
            <a:ln w="38100">
              <a:solidFill>
                <a:schemeClr val="tx2"/>
              </a:solidFill>
              <a:prstDash val="dash"/>
            </a:ln>
          </c:spPr>
          <c:marker>
            <c:symbol val="star"/>
            <c:size val="9"/>
            <c:spPr>
              <a:solidFill>
                <a:schemeClr val="tx2"/>
              </a:solidFill>
            </c:spPr>
          </c:marker>
          <c:dLbls>
            <c:dLbl>
              <c:idx val="0"/>
              <c:layout>
                <c:manualLayout>
                  <c:x val="-0.022038567493113"/>
                  <c:y val="-0.0338266309696568"/>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022038567493113"/>
                  <c:y val="-0.0338266309696567"/>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0330578512396694"/>
                  <c:y val="-0.0366455168837949"/>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0238751147842057"/>
                  <c:y val="0.0394644027979329"/>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0387014259071056"/>
                  <c:y val="0.0310075230959979"/>
                </c:manualLayout>
              </c:layout>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0.0257786181962109"/>
                  <c:y val="0.0394644027979329"/>
                </c:manualLayout>
              </c:layout>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0.0312212994336639"/>
                  <c:y val="0.0444753203558201"/>
                </c:manualLayout>
              </c:layout>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0.0293847524081542"/>
                  <c:y val="0.0361361977891038"/>
                </c:manualLayout>
              </c:layout>
              <c:showLegendKey val="0"/>
              <c:showVal val="1"/>
              <c:showCatName val="0"/>
              <c:showSerName val="0"/>
              <c:showPercent val="0"/>
              <c:showBubbleSize val="0"/>
              <c:extLst>
                <c:ext xmlns:c15="http://schemas.microsoft.com/office/drawing/2012/chart" uri="{CE6537A1-D6FC-4f65-9D91-7224C49458BB}">
                  <c15:layout/>
                </c:ext>
              </c:extLst>
            </c:dLbl>
            <c:dLbl>
              <c:idx val="8"/>
              <c:layout>
                <c:manualLayout>
                  <c:x val="-0.031221299433664"/>
                  <c:y val="0.0416956128335813"/>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'Φύλλο2 (5)'!$C$1:$J$1</c:f>
              <c:strCache>
                <c:ptCount val="8"/>
                <c:pt idx="0">
                  <c:v>1/1/2011</c:v>
                </c:pt>
                <c:pt idx="1">
                  <c:v>2011</c:v>
                </c:pt>
                <c:pt idx="2">
                  <c:v>2012</c:v>
                </c:pt>
                <c:pt idx="3">
                  <c:v>2013</c:v>
                </c:pt>
                <c:pt idx="4">
                  <c:v>2014</c:v>
                </c:pt>
                <c:pt idx="5">
                  <c:v>2015</c:v>
                </c:pt>
                <c:pt idx="6">
                  <c:v>2016</c:v>
                </c:pt>
                <c:pt idx="7">
                  <c:v>2017</c:v>
                </c:pt>
              </c:strCache>
            </c:strRef>
          </c:cat>
          <c:val>
            <c:numRef>
              <c:f>'Φύλλο2 (5)'!$C$9:$J$9</c:f>
              <c:numCache>
                <c:formatCode>#,##0.00</c:formatCode>
                <c:ptCount val="8"/>
                <c:pt idx="0">
                  <c:v>6.71355283E6</c:v>
                </c:pt>
                <c:pt idx="1">
                  <c:v>6.0250459E6</c:v>
                </c:pt>
                <c:pt idx="2">
                  <c:v>5.35080311E6</c:v>
                </c:pt>
                <c:pt idx="3">
                  <c:v>5.28337892E6</c:v>
                </c:pt>
                <c:pt idx="4">
                  <c:v>5.28337892E6</c:v>
                </c:pt>
                <c:pt idx="5">
                  <c:v>5.28337892E6</c:v>
                </c:pt>
                <c:pt idx="6">
                  <c:v>4.95210503E6</c:v>
                </c:pt>
                <c:pt idx="7">
                  <c:v>4.71025415E6</c:v>
                </c:pt>
              </c:numCache>
            </c:numRef>
          </c:val>
          <c:smooth val="0"/>
        </c:ser>
        <c:ser>
          <c:idx val="1"/>
          <c:order val="1"/>
          <c:tx>
            <c:strRef>
              <c:f>'Φύλλο2 (3)'!$B$10</c:f>
              <c:strCache>
                <c:ptCount val="1"/>
              </c:strCache>
            </c:strRef>
          </c:tx>
          <c:cat>
            <c:strRef>
              <c:f>'Φύλλο2 (3)'!$C$1:$K$1</c:f>
              <c:strCache>
                <c:ptCount val="9"/>
                <c:pt idx="0">
                  <c:v>1/1/2011</c:v>
                </c:pt>
                <c:pt idx="1">
                  <c:v>2011</c:v>
                </c:pt>
                <c:pt idx="2">
                  <c:v>2012</c:v>
                </c:pt>
                <c:pt idx="3">
                  <c:v>2013</c:v>
                </c:pt>
                <c:pt idx="4">
                  <c:v>31/8/2014</c:v>
                </c:pt>
                <c:pt idx="5">
                  <c:v>2014</c:v>
                </c:pt>
                <c:pt idx="6">
                  <c:v>2015</c:v>
                </c:pt>
                <c:pt idx="7">
                  <c:v>2016</c:v>
                </c:pt>
                <c:pt idx="8">
                  <c:v>2017</c:v>
                </c:pt>
              </c:strCache>
            </c:strRef>
          </c:cat>
          <c:val>
            <c:numRef>
              <c:f>'Φύλλο2 (3)'!$C$10:$I$10</c:f>
            </c:numRef>
          </c:val>
          <c:smooth val="0"/>
        </c:ser>
        <c:ser>
          <c:idx val="2"/>
          <c:order val="2"/>
          <c:tx>
            <c:strRef>
              <c:f>'Φύλλο2 (3)'!$B$11</c:f>
              <c:strCache>
                <c:ptCount val="1"/>
                <c:pt idx="0">
                  <c:v>Προμηθευτές</c:v>
                </c:pt>
              </c:strCache>
            </c:strRef>
          </c:tx>
          <c:cat>
            <c:strRef>
              <c:f>'Φύλλο2 (3)'!$C$1:$K$1</c:f>
              <c:strCache>
                <c:ptCount val="9"/>
                <c:pt idx="0">
                  <c:v>1/1/2011</c:v>
                </c:pt>
                <c:pt idx="1">
                  <c:v>2011</c:v>
                </c:pt>
                <c:pt idx="2">
                  <c:v>2012</c:v>
                </c:pt>
                <c:pt idx="3">
                  <c:v>2013</c:v>
                </c:pt>
                <c:pt idx="4">
                  <c:v>31/8/2014</c:v>
                </c:pt>
                <c:pt idx="5">
                  <c:v>2014</c:v>
                </c:pt>
                <c:pt idx="6">
                  <c:v>2015</c:v>
                </c:pt>
                <c:pt idx="7">
                  <c:v>2016</c:v>
                </c:pt>
                <c:pt idx="8">
                  <c:v>2017</c:v>
                </c:pt>
              </c:strCache>
            </c:strRef>
          </c:cat>
          <c:val>
            <c:numRef>
              <c:f>'Φύλλο2 (3)'!$C$11:$I$11</c:f>
            </c:numRef>
          </c:val>
          <c:smooth val="0"/>
        </c:ser>
        <c:ser>
          <c:idx val="3"/>
          <c:order val="3"/>
          <c:tx>
            <c:strRef>
              <c:f>'Φύλλο2 (3)'!$B$12</c:f>
              <c:strCache>
                <c:ptCount val="1"/>
                <c:pt idx="0">
                  <c:v>Πιστωτές διάφοροι</c:v>
                </c:pt>
              </c:strCache>
            </c:strRef>
          </c:tx>
          <c:cat>
            <c:strRef>
              <c:f>'Φύλλο2 (3)'!$C$1:$K$1</c:f>
              <c:strCache>
                <c:ptCount val="9"/>
                <c:pt idx="0">
                  <c:v>1/1/2011</c:v>
                </c:pt>
                <c:pt idx="1">
                  <c:v>2011</c:v>
                </c:pt>
                <c:pt idx="2">
                  <c:v>2012</c:v>
                </c:pt>
                <c:pt idx="3">
                  <c:v>2013</c:v>
                </c:pt>
                <c:pt idx="4">
                  <c:v>31/8/2014</c:v>
                </c:pt>
                <c:pt idx="5">
                  <c:v>2014</c:v>
                </c:pt>
                <c:pt idx="6">
                  <c:v>2015</c:v>
                </c:pt>
                <c:pt idx="7">
                  <c:v>2016</c:v>
                </c:pt>
                <c:pt idx="8">
                  <c:v>2017</c:v>
                </c:pt>
              </c:strCache>
            </c:strRef>
          </c:cat>
          <c:val>
            <c:numRef>
              <c:f>'Φύλλο2 (3)'!$C$12:$I$12</c:f>
            </c:numRef>
          </c:val>
          <c:smooth val="0"/>
        </c:ser>
        <c:ser>
          <c:idx val="4"/>
          <c:order val="4"/>
          <c:tx>
            <c:strRef>
              <c:f>'Φύλλο2 (3)'!$B$13</c:f>
              <c:strCache>
                <c:ptCount val="1"/>
                <c:pt idx="0">
                  <c:v>Φόροι-Τέλη</c:v>
                </c:pt>
              </c:strCache>
            </c:strRef>
          </c:tx>
          <c:cat>
            <c:strRef>
              <c:f>'Φύλλο2 (3)'!$C$1:$K$1</c:f>
              <c:strCache>
                <c:ptCount val="9"/>
                <c:pt idx="0">
                  <c:v>1/1/2011</c:v>
                </c:pt>
                <c:pt idx="1">
                  <c:v>2011</c:v>
                </c:pt>
                <c:pt idx="2">
                  <c:v>2012</c:v>
                </c:pt>
                <c:pt idx="3">
                  <c:v>2013</c:v>
                </c:pt>
                <c:pt idx="4">
                  <c:v>31/8/2014</c:v>
                </c:pt>
                <c:pt idx="5">
                  <c:v>2014</c:v>
                </c:pt>
                <c:pt idx="6">
                  <c:v>2015</c:v>
                </c:pt>
                <c:pt idx="7">
                  <c:v>2016</c:v>
                </c:pt>
                <c:pt idx="8">
                  <c:v>2017</c:v>
                </c:pt>
              </c:strCache>
            </c:strRef>
          </c:cat>
          <c:val>
            <c:numRef>
              <c:f>'Φύλλο2 (3)'!$C$13:$I$13</c:f>
            </c:numRef>
          </c:val>
          <c:smooth val="0"/>
        </c:ser>
        <c:ser>
          <c:idx val="5"/>
          <c:order val="5"/>
          <c:tx>
            <c:strRef>
              <c:f>'Φύλλο2 (3)'!$B$14</c:f>
              <c:strCache>
                <c:ptCount val="1"/>
                <c:pt idx="0">
                  <c:v>Ασφαλιστικοί Οργανισμοί</c:v>
                </c:pt>
              </c:strCache>
            </c:strRef>
          </c:tx>
          <c:cat>
            <c:strRef>
              <c:f>'Φύλλο2 (3)'!$C$1:$K$1</c:f>
              <c:strCache>
                <c:ptCount val="9"/>
                <c:pt idx="0">
                  <c:v>1/1/2011</c:v>
                </c:pt>
                <c:pt idx="1">
                  <c:v>2011</c:v>
                </c:pt>
                <c:pt idx="2">
                  <c:v>2012</c:v>
                </c:pt>
                <c:pt idx="3">
                  <c:v>2013</c:v>
                </c:pt>
                <c:pt idx="4">
                  <c:v>31/8/2014</c:v>
                </c:pt>
                <c:pt idx="5">
                  <c:v>2014</c:v>
                </c:pt>
                <c:pt idx="6">
                  <c:v>2015</c:v>
                </c:pt>
                <c:pt idx="7">
                  <c:v>2016</c:v>
                </c:pt>
                <c:pt idx="8">
                  <c:v>2017</c:v>
                </c:pt>
              </c:strCache>
            </c:strRef>
          </c:cat>
          <c:val>
            <c:numRef>
              <c:f>'Φύλλο2 (3)'!$C$14:$I$14</c:f>
            </c:numRef>
          </c:val>
          <c:smooth val="0"/>
        </c:ser>
        <c:ser>
          <c:idx val="6"/>
          <c:order val="6"/>
          <c:tx>
            <c:strRef>
              <c:f>'Φύλλο2 (5)'!$B$15</c:f>
              <c:strCache>
                <c:ptCount val="1"/>
                <c:pt idx="0">
                  <c:v>Βραχυπρόθεσμες Υποχρεώσεις</c:v>
                </c:pt>
              </c:strCache>
            </c:strRef>
          </c:tx>
          <c:spPr>
            <a:ln w="38100" cmpd="sng">
              <a:solidFill>
                <a:srgbClr val="00B050"/>
              </a:solidFill>
              <a:prstDash val="sysDash"/>
              <a:bevel/>
            </a:ln>
          </c:spPr>
          <c:marker>
            <c:symbol val="triangle"/>
            <c:size val="9"/>
            <c:spPr>
              <a:solidFill>
                <a:srgbClr val="00B050"/>
              </a:solidFill>
            </c:spPr>
          </c:marker>
          <c:dLbls>
            <c:dLbl>
              <c:idx val="0"/>
              <c:layout>
                <c:manualLayout>
                  <c:x val="-0.0330578512396694"/>
                  <c:y val="0.050739946454485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0348943985307622"/>
                  <c:y val="0.0451021746262091"/>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0440771349862259"/>
                  <c:y val="0.042283288712071"/>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0146923762040772"/>
                  <c:y val="-0.0333564902668652"/>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0220385643061157"/>
                  <c:y val="-0.0389159053113427"/>
                </c:manualLayout>
              </c:layout>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0.029543045625044"/>
                  <c:y val="-0.0453413548762983"/>
                </c:manualLayout>
              </c:layout>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0.0348943934846831"/>
                  <c:y val="-0.0416956128335813"/>
                </c:manualLayout>
              </c:layout>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0.040404034561212"/>
                  <c:y val="-0.033356490266865"/>
                </c:manualLayout>
              </c:layout>
              <c:showLegendKey val="0"/>
              <c:showVal val="1"/>
              <c:showCatName val="0"/>
              <c:showSerName val="0"/>
              <c:showPercent val="0"/>
              <c:showBubbleSize val="0"/>
              <c:extLst>
                <c:ext xmlns:c15="http://schemas.microsoft.com/office/drawing/2012/chart" uri="{CE6537A1-D6FC-4f65-9D91-7224C49458BB}">
                  <c15:layout/>
                </c:ext>
              </c:extLst>
            </c:dLbl>
            <c:dLbl>
              <c:idx val="8"/>
              <c:layout>
                <c:manualLayout>
                  <c:x val="-0.0165289232295867"/>
                  <c:y val="-0.033356490266865"/>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'Φύλλο2 (5)'!$C$1:$J$1</c:f>
              <c:strCache>
                <c:ptCount val="8"/>
                <c:pt idx="0">
                  <c:v>1/1/2011</c:v>
                </c:pt>
                <c:pt idx="1">
                  <c:v>2011</c:v>
                </c:pt>
                <c:pt idx="2">
                  <c:v>2012</c:v>
                </c:pt>
                <c:pt idx="3">
                  <c:v>2013</c:v>
                </c:pt>
                <c:pt idx="4">
                  <c:v>2014</c:v>
                </c:pt>
                <c:pt idx="5">
                  <c:v>2015</c:v>
                </c:pt>
                <c:pt idx="6">
                  <c:v>2016</c:v>
                </c:pt>
                <c:pt idx="7">
                  <c:v>2017</c:v>
                </c:pt>
              </c:strCache>
            </c:strRef>
          </c:cat>
          <c:val>
            <c:numRef>
              <c:f>'Φύλλο2 (5)'!$C$15:$J$15</c:f>
              <c:numCache>
                <c:formatCode>#,##0.00</c:formatCode>
                <c:ptCount val="8"/>
                <c:pt idx="0">
                  <c:v>5.28041836E6</c:v>
                </c:pt>
                <c:pt idx="1">
                  <c:v>3.50734567E6</c:v>
                </c:pt>
                <c:pt idx="2">
                  <c:v>3.03427528E6</c:v>
                </c:pt>
                <c:pt idx="3">
                  <c:v>1.35510183E6</c:v>
                </c:pt>
                <c:pt idx="4">
                  <c:v>1.19664427E6</c:v>
                </c:pt>
                <c:pt idx="5">
                  <c:v>860887.5599999989</c:v>
                </c:pt>
                <c:pt idx="6">
                  <c:v>1.25224101E6</c:v>
                </c:pt>
                <c:pt idx="7">
                  <c:v>835406.64</c:v>
                </c:pt>
              </c:numCache>
            </c:numRef>
          </c:val>
          <c:smooth val="0"/>
        </c:ser>
        <c:ser>
          <c:idx val="7"/>
          <c:order val="7"/>
          <c:tx>
            <c:strRef>
              <c:f>'Φύλλο2 (5)'!$B$16</c:f>
              <c:strCache>
                <c:ptCount val="1"/>
                <c:pt idx="0">
                  <c:v>Σύνολο Υποχρεώσεων</c:v>
                </c:pt>
              </c:strCache>
            </c:strRef>
          </c:tx>
          <c:spPr>
            <a:ln w="38100">
              <a:solidFill>
                <a:srgbClr val="FF0000"/>
              </a:solidFill>
            </a:ln>
          </c:spPr>
          <c:marker>
            <c:symbol val="circle"/>
            <c:size val="9"/>
            <c:spPr>
              <a:solidFill>
                <a:srgbClr val="FF0000"/>
              </a:solidFill>
            </c:spPr>
          </c:marker>
          <c:dLbls>
            <c:dLbl>
              <c:idx val="0"/>
              <c:layout>
                <c:manualLayout>
                  <c:x val="-0.00367309458218549"/>
                  <c:y val="-0.0253699732272426"/>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00550964187327824"/>
                  <c:y val="-0.0253699732272426"/>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00734618916437098"/>
                  <c:y val="-0.0310077450555187"/>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0165289232295868"/>
                  <c:y val="-0.0389159053113426"/>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00183654729109275"/>
                  <c:y val="-0.0253699732272426"/>
                </c:manualLayout>
              </c:layout>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0.0128558310376492"/>
                  <c:y val="-0.0338266309696568"/>
                </c:manualLayout>
              </c:layout>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0.0220385643061157"/>
                  <c:y val="-0.0361361977891039"/>
                </c:manualLayout>
              </c:layout>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0.020202017280606"/>
                  <c:y val="-0.0444753203558201"/>
                </c:manualLayout>
              </c:layout>
              <c:showLegendKey val="0"/>
              <c:showVal val="1"/>
              <c:showCatName val="0"/>
              <c:showSerName val="0"/>
              <c:showPercent val="0"/>
              <c:showBubbleSize val="0"/>
              <c:extLst>
                <c:ext xmlns:c15="http://schemas.microsoft.com/office/drawing/2012/chart" uri="{CE6537A1-D6FC-4f65-9D91-7224C49458BB}">
                  <c15:layout/>
                </c:ext>
              </c:extLst>
            </c:dLbl>
            <c:dLbl>
              <c:idx val="8"/>
              <c:layout>
                <c:manualLayout>
                  <c:x val="-0.0275482053826447"/>
                  <c:y val="-0.0389159053113425"/>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'Φύλλο2 (5)'!$C$1:$J$1</c:f>
              <c:strCache>
                <c:ptCount val="8"/>
                <c:pt idx="0">
                  <c:v>1/1/2011</c:v>
                </c:pt>
                <c:pt idx="1">
                  <c:v>2011</c:v>
                </c:pt>
                <c:pt idx="2">
                  <c:v>2012</c:v>
                </c:pt>
                <c:pt idx="3">
                  <c:v>2013</c:v>
                </c:pt>
                <c:pt idx="4">
                  <c:v>2014</c:v>
                </c:pt>
                <c:pt idx="5">
                  <c:v>2015</c:v>
                </c:pt>
                <c:pt idx="6">
                  <c:v>2016</c:v>
                </c:pt>
                <c:pt idx="7">
                  <c:v>2017</c:v>
                </c:pt>
              </c:strCache>
            </c:strRef>
          </c:cat>
          <c:val>
            <c:numRef>
              <c:f>'Φύλλο2 (5)'!$C$16:$J$16</c:f>
              <c:numCache>
                <c:formatCode>#,##0.00</c:formatCode>
                <c:ptCount val="8"/>
                <c:pt idx="0">
                  <c:v>1.199397119E7</c:v>
                </c:pt>
                <c:pt idx="1">
                  <c:v>9.53239157E6</c:v>
                </c:pt>
                <c:pt idx="2">
                  <c:v>8.38507839E6</c:v>
                </c:pt>
                <c:pt idx="3">
                  <c:v>6.63848075E6</c:v>
                </c:pt>
                <c:pt idx="4">
                  <c:v>6.48002319E6</c:v>
                </c:pt>
                <c:pt idx="5">
                  <c:v>6.14426648E6</c:v>
                </c:pt>
                <c:pt idx="6">
                  <c:v>6.20434604E6</c:v>
                </c:pt>
                <c:pt idx="7">
                  <c:v>5.54566079E6</c:v>
                </c:pt>
              </c:numCache>
            </c:numRef>
          </c:val>
          <c:smooth val="0"/>
        </c:ser>
        <c:dLbls>
          <c:showLegendKey val="0"/>
          <c:showVal val="0"/>
          <c:showCatName val="0"/>
          <c:showSerName val="0"/>
          <c:showPercent val="0"/>
          <c:showBubbleSize val="0"/>
        </c:dLbls>
        <c:marker val="1"/>
        <c:smooth val="0"/>
        <c:axId val="-2120347944"/>
        <c:axId val="-2120335672"/>
      </c:lineChart>
      <c:catAx>
        <c:axId val="-2120347944"/>
        <c:scaling>
          <c:orientation val="minMax"/>
        </c:scaling>
        <c:delete val="0"/>
        <c:axPos val="b"/>
        <c:numFmt formatCode="General" sourceLinked="0"/>
        <c:majorTickMark val="out"/>
        <c:minorTickMark val="none"/>
        <c:tickLblPos val="nextTo"/>
        <c:spPr>
          <a:ln w="15875">
            <a:solidFill>
              <a:schemeClr val="tx1"/>
            </a:solidFill>
          </a:ln>
        </c:spPr>
        <c:txPr>
          <a:bodyPr/>
          <a:lstStyle/>
          <a:p>
            <a:pPr>
              <a:defRPr sz="1200" b="1"/>
            </a:pPr>
            <a:endParaRPr lang="en-US"/>
          </a:p>
        </c:txPr>
        <c:crossAx val="-2120335672"/>
        <c:crosses val="autoZero"/>
        <c:auto val="1"/>
        <c:lblAlgn val="ctr"/>
        <c:lblOffset val="100"/>
        <c:noMultiLvlLbl val="0"/>
      </c:catAx>
      <c:valAx>
        <c:axId val="-2120335672"/>
        <c:scaling>
          <c:orientation val="minMax"/>
        </c:scaling>
        <c:delete val="0"/>
        <c:axPos val="l"/>
        <c:majorGridlines/>
        <c:numFmt formatCode="#,##0.00" sourceLinked="1"/>
        <c:majorTickMark val="out"/>
        <c:minorTickMark val="none"/>
        <c:tickLblPos val="nextTo"/>
        <c:spPr>
          <a:ln w="19050">
            <a:solidFill>
              <a:schemeClr val="tx1"/>
            </a:solidFill>
          </a:ln>
        </c:spPr>
        <c:txPr>
          <a:bodyPr/>
          <a:lstStyle/>
          <a:p>
            <a:pPr>
              <a:defRPr sz="1200"/>
            </a:pPr>
            <a:endParaRPr lang="en-US"/>
          </a:p>
        </c:txPr>
        <c:crossAx val="-2120347944"/>
        <c:crosses val="autoZero"/>
        <c:crossBetween val="between"/>
        <c:dispUnits>
          <c:builtInUnit val="millions"/>
          <c:dispUnitsLbl>
            <c:layout/>
            <c:txPr>
              <a:bodyPr/>
              <a:lstStyle/>
              <a:p>
                <a:pPr>
                  <a:defRPr sz="1100"/>
                </a:pPr>
                <a:endParaRPr lang="en-US"/>
              </a:p>
            </c:txPr>
          </c:dispUnitsLbl>
        </c:dispUnits>
      </c:valAx>
      <c:sp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solidFill>
            <a:schemeClr val="lt1">
              <a:hueOff val="0"/>
              <a:satOff val="0"/>
              <a:lumOff val="0"/>
            </a:schemeClr>
          </a:solidFill>
        </a:ln>
      </c:spPr>
    </c:plotArea>
    <c:legend>
      <c:legendPos val="b"/>
      <c:layout>
        <c:manualLayout>
          <c:xMode val="edge"/>
          <c:yMode val="edge"/>
          <c:x val="0.0388068170890267"/>
          <c:y val="0.890064756241538"/>
          <c:w val="0.930396603053209"/>
          <c:h val="0.0509736698298858"/>
        </c:manualLayout>
      </c:layout>
      <c:overlay val="0"/>
      <c:txPr>
        <a:bodyPr/>
        <a:lstStyle/>
        <a:p>
          <a:pPr>
            <a:defRPr sz="1200"/>
          </a:pPr>
          <a:endParaRPr lang="en-US"/>
        </a:p>
      </c:txPr>
    </c:legend>
    <c:plotVisOnly val="1"/>
    <c:dispBlanksAs val="gap"/>
    <c:showDLblsOverMax val="0"/>
  </c:chart>
  <c:spPr>
    <a:ln w="38100">
      <a:solidFill>
        <a:schemeClr val="bg1">
          <a:lumMod val="65000"/>
        </a:schemeClr>
      </a:solidFill>
    </a:ln>
    <a:scene3d>
      <a:camera prst="orthographicFront"/>
      <a:lightRig rig="threePt" dir="t"/>
    </a:scene3d>
    <a:sp3d>
      <a:bevelB/>
    </a:sp3d>
  </c:spPr>
  <c:txPr>
    <a:bodyPr/>
    <a:lstStyle/>
    <a:p>
      <a:pPr>
        <a:defRPr>
          <a:latin typeface="Arial" panose="020B0604020202020204" pitchFamily="34" charset="0"/>
          <a:cs typeface="Arial" panose="020B0604020202020204" pitchFamily="34" charset="0"/>
        </a:defRPr>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l-GR"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Click to edit Master subtitle style</a:t>
            </a:r>
            <a:endParaRPr lang="en-US"/>
          </a:p>
        </p:txBody>
      </p:sp>
      <p:sp>
        <p:nvSpPr>
          <p:cNvPr id="4" name="Date Placeholder 3"/>
          <p:cNvSpPr>
            <a:spLocks noGrp="1"/>
          </p:cNvSpPr>
          <p:nvPr>
            <p:ph type="dt" sz="half" idx="10"/>
          </p:nvPr>
        </p:nvSpPr>
        <p:spPr/>
        <p:txBody>
          <a:bodyPr/>
          <a:lstStyle/>
          <a:p>
            <a:fld id="{05D61A0D-4B8A-3F41-8772-FF5E9737F729}" type="datetimeFigureOut">
              <a:rPr lang="en-US" smtClean="0"/>
              <a:t>20/3/18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DD23A0-4BA3-E045-A8F0-2CDAA9311786}" type="slidenum">
              <a:rPr lang="en-US" smtClean="0"/>
              <a:t>‹#›</a:t>
            </a:fld>
            <a:endParaRPr lang="en-US"/>
          </a:p>
        </p:txBody>
      </p:sp>
    </p:spTree>
    <p:extLst>
      <p:ext uri="{BB962C8B-B14F-4D97-AF65-F5344CB8AC3E}">
        <p14:creationId xmlns:p14="http://schemas.microsoft.com/office/powerpoint/2010/main" val="624004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Click to edit Master title style</a:t>
            </a:r>
            <a:endParaRPr lang="en-US"/>
          </a:p>
        </p:txBody>
      </p:sp>
      <p:sp>
        <p:nvSpPr>
          <p:cNvPr id="3" name="Content Placeholder 2"/>
          <p:cNvSpPr>
            <a:spLocks noGrp="1"/>
          </p:cNvSpPr>
          <p:nvPr>
            <p:ph idx="1"/>
          </p:nvPr>
        </p:nvSpPr>
        <p:spPr/>
        <p:txBody>
          <a:body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lang="en-US"/>
          </a:p>
        </p:txBody>
      </p:sp>
      <p:sp>
        <p:nvSpPr>
          <p:cNvPr id="4" name="Date Placeholder 3"/>
          <p:cNvSpPr>
            <a:spLocks noGrp="1"/>
          </p:cNvSpPr>
          <p:nvPr>
            <p:ph type="dt" sz="half" idx="10"/>
          </p:nvPr>
        </p:nvSpPr>
        <p:spPr/>
        <p:txBody>
          <a:bodyPr/>
          <a:lstStyle/>
          <a:p>
            <a:fld id="{05D61A0D-4B8A-3F41-8772-FF5E9737F729}" type="datetimeFigureOut">
              <a:rPr lang="en-US" smtClean="0"/>
              <a:t>20/3/18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DD23A0-4BA3-E045-A8F0-2CDAA9311786}" type="slidenum">
              <a:rPr lang="en-US" smtClean="0"/>
              <a:t>‹#›</a:t>
            </a:fld>
            <a:endParaRPr lang="en-US"/>
          </a:p>
        </p:txBody>
      </p:sp>
    </p:spTree>
    <p:extLst>
      <p:ext uri="{BB962C8B-B14F-4D97-AF65-F5344CB8AC3E}">
        <p14:creationId xmlns:p14="http://schemas.microsoft.com/office/powerpoint/2010/main" val="10396455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l-GR"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Click to edit Master text styles</a:t>
            </a:r>
          </a:p>
        </p:txBody>
      </p:sp>
      <p:sp>
        <p:nvSpPr>
          <p:cNvPr id="4" name="Date Placeholder 3"/>
          <p:cNvSpPr>
            <a:spLocks noGrp="1"/>
          </p:cNvSpPr>
          <p:nvPr>
            <p:ph type="dt" sz="half" idx="10"/>
          </p:nvPr>
        </p:nvSpPr>
        <p:spPr/>
        <p:txBody>
          <a:bodyPr/>
          <a:lstStyle/>
          <a:p>
            <a:fld id="{05D61A0D-4B8A-3F41-8772-FF5E9737F729}" type="datetimeFigureOut">
              <a:rPr lang="en-US" smtClean="0"/>
              <a:t>20/3/18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DD23A0-4BA3-E045-A8F0-2CDAA9311786}" type="slidenum">
              <a:rPr lang="en-US" smtClean="0"/>
              <a:t>‹#›</a:t>
            </a:fld>
            <a:endParaRPr lang="en-US"/>
          </a:p>
        </p:txBody>
      </p:sp>
    </p:spTree>
    <p:extLst>
      <p:ext uri="{BB962C8B-B14F-4D97-AF65-F5344CB8AC3E}">
        <p14:creationId xmlns:p14="http://schemas.microsoft.com/office/powerpoint/2010/main" val="12874352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lang="en-US"/>
          </a:p>
        </p:txBody>
      </p:sp>
      <p:sp>
        <p:nvSpPr>
          <p:cNvPr id="5" name="Date Placeholder 4"/>
          <p:cNvSpPr>
            <a:spLocks noGrp="1"/>
          </p:cNvSpPr>
          <p:nvPr>
            <p:ph type="dt" sz="half" idx="10"/>
          </p:nvPr>
        </p:nvSpPr>
        <p:spPr/>
        <p:txBody>
          <a:bodyPr/>
          <a:lstStyle/>
          <a:p>
            <a:fld id="{05D61A0D-4B8A-3F41-8772-FF5E9737F729}" type="datetimeFigureOut">
              <a:rPr lang="en-US" smtClean="0"/>
              <a:t>20/3/18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DD23A0-4BA3-E045-A8F0-2CDAA9311786}" type="slidenum">
              <a:rPr lang="en-US" smtClean="0"/>
              <a:t>‹#›</a:t>
            </a:fld>
            <a:endParaRPr lang="en-US"/>
          </a:p>
        </p:txBody>
      </p:sp>
    </p:spTree>
    <p:extLst>
      <p:ext uri="{BB962C8B-B14F-4D97-AF65-F5344CB8AC3E}">
        <p14:creationId xmlns:p14="http://schemas.microsoft.com/office/powerpoint/2010/main" val="3350470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lang="en-US"/>
          </a:p>
        </p:txBody>
      </p:sp>
      <p:sp>
        <p:nvSpPr>
          <p:cNvPr id="7" name="Date Placeholder 6"/>
          <p:cNvSpPr>
            <a:spLocks noGrp="1"/>
          </p:cNvSpPr>
          <p:nvPr>
            <p:ph type="dt" sz="half" idx="10"/>
          </p:nvPr>
        </p:nvSpPr>
        <p:spPr/>
        <p:txBody>
          <a:bodyPr/>
          <a:lstStyle/>
          <a:p>
            <a:fld id="{05D61A0D-4B8A-3F41-8772-FF5E9737F729}" type="datetimeFigureOut">
              <a:rPr lang="en-US" smtClean="0"/>
              <a:t>20/3/18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ADD23A0-4BA3-E045-A8F0-2CDAA9311786}" type="slidenum">
              <a:rPr lang="en-US" smtClean="0"/>
              <a:t>‹#›</a:t>
            </a:fld>
            <a:endParaRPr lang="en-US"/>
          </a:p>
        </p:txBody>
      </p:sp>
    </p:spTree>
    <p:extLst>
      <p:ext uri="{BB962C8B-B14F-4D97-AF65-F5344CB8AC3E}">
        <p14:creationId xmlns:p14="http://schemas.microsoft.com/office/powerpoint/2010/main" val="8080870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Click to edit Master title style</a:t>
            </a:r>
            <a:endParaRPr lang="en-US"/>
          </a:p>
        </p:txBody>
      </p:sp>
      <p:sp>
        <p:nvSpPr>
          <p:cNvPr id="3" name="Date Placeholder 2"/>
          <p:cNvSpPr>
            <a:spLocks noGrp="1"/>
          </p:cNvSpPr>
          <p:nvPr>
            <p:ph type="dt" sz="half" idx="10"/>
          </p:nvPr>
        </p:nvSpPr>
        <p:spPr/>
        <p:txBody>
          <a:bodyPr/>
          <a:lstStyle/>
          <a:p>
            <a:fld id="{05D61A0D-4B8A-3F41-8772-FF5E9737F729}" type="datetimeFigureOut">
              <a:rPr lang="en-US" smtClean="0"/>
              <a:t>20/3/18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ADD23A0-4BA3-E045-A8F0-2CDAA9311786}" type="slidenum">
              <a:rPr lang="en-US" smtClean="0"/>
              <a:t>‹#›</a:t>
            </a:fld>
            <a:endParaRPr lang="en-US"/>
          </a:p>
        </p:txBody>
      </p:sp>
    </p:spTree>
    <p:extLst>
      <p:ext uri="{BB962C8B-B14F-4D97-AF65-F5344CB8AC3E}">
        <p14:creationId xmlns:p14="http://schemas.microsoft.com/office/powerpoint/2010/main" val="1220212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D61A0D-4B8A-3F41-8772-FF5E9737F729}" type="datetimeFigureOut">
              <a:rPr lang="en-US" smtClean="0"/>
              <a:t>20/3/18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ADD23A0-4BA3-E045-A8F0-2CDAA9311786}" type="slidenum">
              <a:rPr lang="en-US" smtClean="0"/>
              <a:t>‹#›</a:t>
            </a:fld>
            <a:endParaRPr lang="en-US"/>
          </a:p>
        </p:txBody>
      </p:sp>
    </p:spTree>
    <p:extLst>
      <p:ext uri="{BB962C8B-B14F-4D97-AF65-F5344CB8AC3E}">
        <p14:creationId xmlns:p14="http://schemas.microsoft.com/office/powerpoint/2010/main" val="3454167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l-GR"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Click to edit Master text styles</a:t>
            </a:r>
          </a:p>
        </p:txBody>
      </p:sp>
      <p:sp>
        <p:nvSpPr>
          <p:cNvPr id="5" name="Date Placeholder 4"/>
          <p:cNvSpPr>
            <a:spLocks noGrp="1"/>
          </p:cNvSpPr>
          <p:nvPr>
            <p:ph type="dt" sz="half" idx="10"/>
          </p:nvPr>
        </p:nvSpPr>
        <p:spPr/>
        <p:txBody>
          <a:bodyPr/>
          <a:lstStyle/>
          <a:p>
            <a:fld id="{05D61A0D-4B8A-3F41-8772-FF5E9737F729}" type="datetimeFigureOut">
              <a:rPr lang="en-US" smtClean="0"/>
              <a:t>20/3/18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DD23A0-4BA3-E045-A8F0-2CDAA9311786}" type="slidenum">
              <a:rPr lang="en-US" smtClean="0"/>
              <a:t>‹#›</a:t>
            </a:fld>
            <a:endParaRPr lang="en-US"/>
          </a:p>
        </p:txBody>
      </p:sp>
    </p:spTree>
    <p:extLst>
      <p:ext uri="{BB962C8B-B14F-4D97-AF65-F5344CB8AC3E}">
        <p14:creationId xmlns:p14="http://schemas.microsoft.com/office/powerpoint/2010/main" val="3812895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l-GR"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Click to edit Master text styles</a:t>
            </a:r>
          </a:p>
        </p:txBody>
      </p:sp>
      <p:sp>
        <p:nvSpPr>
          <p:cNvPr id="5" name="Date Placeholder 4"/>
          <p:cNvSpPr>
            <a:spLocks noGrp="1"/>
          </p:cNvSpPr>
          <p:nvPr>
            <p:ph type="dt" sz="half" idx="10"/>
          </p:nvPr>
        </p:nvSpPr>
        <p:spPr/>
        <p:txBody>
          <a:bodyPr/>
          <a:lstStyle/>
          <a:p>
            <a:fld id="{05D61A0D-4B8A-3F41-8772-FF5E9737F729}" type="datetimeFigureOut">
              <a:rPr lang="en-US" smtClean="0"/>
              <a:t>20/3/18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DD23A0-4BA3-E045-A8F0-2CDAA9311786}" type="slidenum">
              <a:rPr lang="en-US" smtClean="0"/>
              <a:t>‹#›</a:t>
            </a:fld>
            <a:endParaRPr lang="en-US"/>
          </a:p>
        </p:txBody>
      </p:sp>
    </p:spTree>
    <p:extLst>
      <p:ext uri="{BB962C8B-B14F-4D97-AF65-F5344CB8AC3E}">
        <p14:creationId xmlns:p14="http://schemas.microsoft.com/office/powerpoint/2010/main" val="24557990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lang="en-US"/>
          </a:p>
        </p:txBody>
      </p:sp>
      <p:sp>
        <p:nvSpPr>
          <p:cNvPr id="4" name="Date Placeholder 3"/>
          <p:cNvSpPr>
            <a:spLocks noGrp="1"/>
          </p:cNvSpPr>
          <p:nvPr>
            <p:ph type="dt" sz="half" idx="10"/>
          </p:nvPr>
        </p:nvSpPr>
        <p:spPr/>
        <p:txBody>
          <a:bodyPr/>
          <a:lstStyle/>
          <a:p>
            <a:fld id="{05D61A0D-4B8A-3F41-8772-FF5E9737F729}" type="datetimeFigureOut">
              <a:rPr lang="en-US" smtClean="0"/>
              <a:t>20/3/18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DD23A0-4BA3-E045-A8F0-2CDAA9311786}" type="slidenum">
              <a:rPr lang="en-US" smtClean="0"/>
              <a:t>‹#›</a:t>
            </a:fld>
            <a:endParaRPr lang="en-US"/>
          </a:p>
        </p:txBody>
      </p:sp>
    </p:spTree>
    <p:extLst>
      <p:ext uri="{BB962C8B-B14F-4D97-AF65-F5344CB8AC3E}">
        <p14:creationId xmlns:p14="http://schemas.microsoft.com/office/powerpoint/2010/main" val="8844664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l-GR"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lang="en-US"/>
          </a:p>
        </p:txBody>
      </p:sp>
      <p:sp>
        <p:nvSpPr>
          <p:cNvPr id="4" name="Date Placeholder 3"/>
          <p:cNvSpPr>
            <a:spLocks noGrp="1"/>
          </p:cNvSpPr>
          <p:nvPr>
            <p:ph type="dt" sz="half" idx="10"/>
          </p:nvPr>
        </p:nvSpPr>
        <p:spPr/>
        <p:txBody>
          <a:bodyPr/>
          <a:lstStyle/>
          <a:p>
            <a:fld id="{05D61A0D-4B8A-3F41-8772-FF5E9737F729}" type="datetimeFigureOut">
              <a:rPr lang="en-US" smtClean="0"/>
              <a:t>20/3/18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DD23A0-4BA3-E045-A8F0-2CDAA9311786}" type="slidenum">
              <a:rPr lang="en-US" smtClean="0"/>
              <a:t>‹#›</a:t>
            </a:fld>
            <a:endParaRPr lang="en-US"/>
          </a:p>
        </p:txBody>
      </p:sp>
    </p:spTree>
    <p:extLst>
      <p:ext uri="{BB962C8B-B14F-4D97-AF65-F5344CB8AC3E}">
        <p14:creationId xmlns:p14="http://schemas.microsoft.com/office/powerpoint/2010/main" val="387314156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D61A0D-4B8A-3F41-8772-FF5E9737F729}" type="datetimeFigureOut">
              <a:rPr lang="en-US" smtClean="0"/>
              <a:t>20/3/18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DD23A0-4BA3-E045-A8F0-2CDAA9311786}" type="slidenum">
              <a:rPr lang="en-US" smtClean="0"/>
              <a:t>‹#›</a:t>
            </a:fld>
            <a:endParaRPr lang="en-US"/>
          </a:p>
        </p:txBody>
      </p:sp>
    </p:spTree>
    <p:extLst>
      <p:ext uri="{BB962C8B-B14F-4D97-AF65-F5344CB8AC3E}">
        <p14:creationId xmlns:p14="http://schemas.microsoft.com/office/powerpoint/2010/main" val="1155365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2157099"/>
          </a:xfrm>
        </p:spPr>
        <p:txBody>
          <a:bodyPr>
            <a:normAutofit fontScale="90000"/>
          </a:bodyPr>
          <a:lstStyle/>
          <a:p>
            <a:r>
              <a:rPr lang="el-GR" dirty="0" smtClean="0"/>
              <a:t/>
            </a:r>
            <a:br>
              <a:rPr lang="el-GR" dirty="0" smtClean="0"/>
            </a:br>
            <a:r>
              <a:rPr lang="el-GR" sz="4900" dirty="0" smtClean="0"/>
              <a:t>ΑΠΟΛΟΓΙΣΜΟΣ</a:t>
            </a:r>
            <a:br>
              <a:rPr lang="el-GR" sz="4900" dirty="0" smtClean="0"/>
            </a:br>
            <a:r>
              <a:rPr lang="el-GR" sz="4900" dirty="0" smtClean="0"/>
              <a:t>2016-2017</a:t>
            </a:r>
            <a:endParaRPr lang="en-US" sz="4900" dirty="0"/>
          </a:p>
        </p:txBody>
      </p:sp>
      <p:sp>
        <p:nvSpPr>
          <p:cNvPr id="3" name="Subtitle 2"/>
          <p:cNvSpPr>
            <a:spLocks noGrp="1"/>
          </p:cNvSpPr>
          <p:nvPr>
            <p:ph type="subTitle" idx="1"/>
          </p:nvPr>
        </p:nvSpPr>
        <p:spPr>
          <a:xfrm>
            <a:off x="1371600" y="4741908"/>
            <a:ext cx="6400800" cy="896891"/>
          </a:xfrm>
        </p:spPr>
        <p:txBody>
          <a:bodyPr/>
          <a:lstStyle/>
          <a:p>
            <a:r>
              <a:rPr lang="el-GR" sz="2000" dirty="0" smtClean="0">
                <a:solidFill>
                  <a:srgbClr val="000000"/>
                </a:solidFill>
              </a:rPr>
              <a:t>ΔΕΥΤΕΡΑ 19 ΜΑΡΤΙΟΥ 2018</a:t>
            </a:r>
          </a:p>
          <a:p>
            <a:pPr>
              <a:spcBef>
                <a:spcPts val="0"/>
              </a:spcBef>
            </a:pPr>
            <a:r>
              <a:rPr lang="el-GR" dirty="0" smtClean="0">
                <a:solidFill>
                  <a:srgbClr val="000000"/>
                </a:solidFill>
              </a:rPr>
              <a:t>ΔΗΜΟΣ ΛΕΒΑΔΕΩΝ</a:t>
            </a:r>
            <a:endParaRPr lang="en-US" dirty="0">
              <a:solidFill>
                <a:srgbClr val="000000"/>
              </a:solidFill>
            </a:endParaRPr>
          </a:p>
        </p:txBody>
      </p:sp>
      <p:pic>
        <p:nvPicPr>
          <p:cNvPr id="4" name="Picture 3" descr="ERKYN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93722" y="1482228"/>
            <a:ext cx="1553860" cy="1115919"/>
          </a:xfrm>
          <a:prstGeom prst="rect">
            <a:avLst/>
          </a:prstGeom>
        </p:spPr>
      </p:pic>
    </p:spTree>
    <p:extLst>
      <p:ext uri="{BB962C8B-B14F-4D97-AF65-F5344CB8AC3E}">
        <p14:creationId xmlns:p14="http://schemas.microsoft.com/office/powerpoint/2010/main" val="278533140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4695" y="441048"/>
            <a:ext cx="8774046" cy="1470025"/>
          </a:xfrm>
        </p:spPr>
        <p:txBody>
          <a:bodyPr>
            <a:normAutofit/>
          </a:bodyPr>
          <a:lstStyle/>
          <a:p>
            <a:r>
              <a:rPr lang="el-GR" sz="3200" dirty="0" smtClean="0">
                <a:solidFill>
                  <a:schemeClr val="accent2"/>
                </a:solidFill>
              </a:rPr>
              <a:t>Οι πέντε άξονες της πολιτικής της Δημοτικής Αρχής</a:t>
            </a:r>
            <a:endParaRPr lang="en-US" sz="3200" dirty="0">
              <a:solidFill>
                <a:schemeClr val="accent2"/>
              </a:solidFill>
            </a:endParaRPr>
          </a:p>
        </p:txBody>
      </p:sp>
      <p:sp>
        <p:nvSpPr>
          <p:cNvPr id="3" name="Subtitle 2"/>
          <p:cNvSpPr>
            <a:spLocks noGrp="1"/>
          </p:cNvSpPr>
          <p:nvPr>
            <p:ph type="subTitle" idx="1"/>
          </p:nvPr>
        </p:nvSpPr>
        <p:spPr>
          <a:xfrm>
            <a:off x="734083" y="2190366"/>
            <a:ext cx="7993354" cy="3972949"/>
          </a:xfrm>
        </p:spPr>
        <p:txBody>
          <a:bodyPr>
            <a:normAutofit fontScale="92500"/>
          </a:bodyPr>
          <a:lstStyle/>
          <a:p>
            <a:pPr marL="457200" lvl="0" indent="-457200" algn="l">
              <a:lnSpc>
                <a:spcPct val="150000"/>
              </a:lnSpc>
              <a:buFont typeface="Arial"/>
              <a:buChar char="•"/>
            </a:pPr>
            <a:r>
              <a:rPr lang="el-GR" sz="2800" dirty="0" smtClean="0">
                <a:solidFill>
                  <a:schemeClr val="tx1"/>
                </a:solidFill>
              </a:rPr>
              <a:t>η </a:t>
            </a:r>
            <a:r>
              <a:rPr lang="el-GR" sz="2800" dirty="0">
                <a:solidFill>
                  <a:schemeClr val="tx1"/>
                </a:solidFill>
              </a:rPr>
              <a:t>αλληλεγγύη και η κοινωνική πολιτική </a:t>
            </a:r>
          </a:p>
          <a:p>
            <a:pPr marL="457200" lvl="0" indent="-457200" algn="l">
              <a:lnSpc>
                <a:spcPct val="150000"/>
              </a:lnSpc>
              <a:buFont typeface="Arial"/>
              <a:buChar char="•"/>
            </a:pPr>
            <a:r>
              <a:rPr lang="el-GR" sz="2800" dirty="0" smtClean="0">
                <a:solidFill>
                  <a:schemeClr val="tx1"/>
                </a:solidFill>
              </a:rPr>
              <a:t>η </a:t>
            </a:r>
            <a:r>
              <a:rPr lang="el-GR" sz="2800" dirty="0">
                <a:solidFill>
                  <a:schemeClr val="tx1"/>
                </a:solidFill>
              </a:rPr>
              <a:t>ενίσχυση της συμμετοχής των πολιτών   </a:t>
            </a:r>
          </a:p>
          <a:p>
            <a:pPr marL="457200" lvl="0" indent="-457200" algn="l">
              <a:lnSpc>
                <a:spcPct val="150000"/>
              </a:lnSpc>
              <a:buFont typeface="Arial"/>
              <a:buChar char="•"/>
            </a:pPr>
            <a:r>
              <a:rPr lang="el-GR" sz="2800" dirty="0">
                <a:solidFill>
                  <a:schemeClr val="tx1"/>
                </a:solidFill>
              </a:rPr>
              <a:t>η εφαρμογή ενός νέου μοντέλου δημοτικής διοίκησης</a:t>
            </a:r>
          </a:p>
          <a:p>
            <a:pPr marL="457200" lvl="0" indent="-457200" algn="l">
              <a:lnSpc>
                <a:spcPct val="150000"/>
              </a:lnSpc>
              <a:buFont typeface="Arial"/>
              <a:buChar char="•"/>
            </a:pPr>
            <a:r>
              <a:rPr lang="el-GR" sz="2800" dirty="0">
                <a:solidFill>
                  <a:schemeClr val="tx1"/>
                </a:solidFill>
              </a:rPr>
              <a:t>η </a:t>
            </a:r>
            <a:r>
              <a:rPr lang="el-GR" sz="2800" dirty="0" smtClean="0">
                <a:solidFill>
                  <a:schemeClr val="tx1"/>
                </a:solidFill>
              </a:rPr>
              <a:t>ανάδειξη</a:t>
            </a:r>
            <a:r>
              <a:rPr lang="en-US" sz="2800" dirty="0" smtClean="0">
                <a:solidFill>
                  <a:schemeClr val="tx1"/>
                </a:solidFill>
              </a:rPr>
              <a:t> </a:t>
            </a:r>
            <a:r>
              <a:rPr lang="el-GR" sz="2800" dirty="0" smtClean="0">
                <a:solidFill>
                  <a:schemeClr val="tx1"/>
                </a:solidFill>
              </a:rPr>
              <a:t>και η ισόρροπη </a:t>
            </a:r>
            <a:r>
              <a:rPr lang="el-GR" sz="2800" dirty="0">
                <a:solidFill>
                  <a:schemeClr val="tx1"/>
                </a:solidFill>
              </a:rPr>
              <a:t>ανάπτυξη του </a:t>
            </a:r>
            <a:r>
              <a:rPr lang="el-GR" sz="2800" dirty="0" smtClean="0">
                <a:solidFill>
                  <a:schemeClr val="tx1"/>
                </a:solidFill>
              </a:rPr>
              <a:t>Δήμου</a:t>
            </a:r>
            <a:endParaRPr lang="el-GR" sz="2800" dirty="0">
              <a:solidFill>
                <a:schemeClr val="tx1"/>
              </a:solidFill>
            </a:endParaRPr>
          </a:p>
          <a:p>
            <a:pPr marL="457200" lvl="0" indent="-457200" algn="l">
              <a:lnSpc>
                <a:spcPct val="150000"/>
              </a:lnSpc>
              <a:buFont typeface="Arial"/>
              <a:buChar char="•"/>
            </a:pPr>
            <a:r>
              <a:rPr lang="el-GR" sz="2800" dirty="0">
                <a:solidFill>
                  <a:schemeClr val="tx1"/>
                </a:solidFill>
              </a:rPr>
              <a:t>ο πολιτισμός και ο αθλητισμός</a:t>
            </a:r>
          </a:p>
          <a:p>
            <a:endParaRPr lang="en-US" dirty="0"/>
          </a:p>
        </p:txBody>
      </p:sp>
    </p:spTree>
    <p:extLst>
      <p:ext uri="{BB962C8B-B14F-4D97-AF65-F5344CB8AC3E}">
        <p14:creationId xmlns:p14="http://schemas.microsoft.com/office/powerpoint/2010/main" val="31518552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3600" b="1" dirty="0" smtClean="0"/>
              <a:t/>
            </a:r>
            <a:br>
              <a:rPr lang="el-GR" sz="3600" b="1" dirty="0" smtClean="0"/>
            </a:br>
            <a:r>
              <a:rPr lang="el-GR" sz="3600" b="1" dirty="0" smtClean="0"/>
              <a:t>Ι</a:t>
            </a:r>
            <a:r>
              <a:rPr lang="el-GR" sz="3600" b="1" dirty="0"/>
              <a:t>.  ΚΟΙΝΩΝΙΚΗ ΠΟΛΙΤΙΚΗ – ΠΑΙΔΕΙΑ – ΠΟΛΙΤΙΣΜΟΣ ΚΑΙ ΑΘΛΗΤΙΣΜΟΣ </a:t>
            </a:r>
            <a:r>
              <a:rPr lang="el-GR" dirty="0"/>
              <a:t/>
            </a:r>
            <a:br>
              <a:rPr lang="el-GR" dirty="0"/>
            </a:br>
            <a:endParaRPr lang="en-US" dirty="0"/>
          </a:p>
        </p:txBody>
      </p:sp>
      <p:sp>
        <p:nvSpPr>
          <p:cNvPr id="3" name="Content Placeholder 2"/>
          <p:cNvSpPr>
            <a:spLocks noGrp="1"/>
          </p:cNvSpPr>
          <p:nvPr>
            <p:ph idx="1"/>
          </p:nvPr>
        </p:nvSpPr>
        <p:spPr>
          <a:xfrm>
            <a:off x="457200" y="1600200"/>
            <a:ext cx="8229600" cy="4854388"/>
          </a:xfrm>
        </p:spPr>
        <p:txBody>
          <a:bodyPr>
            <a:normAutofit fontScale="92500" lnSpcReduction="10000"/>
          </a:bodyPr>
          <a:lstStyle/>
          <a:p>
            <a:r>
              <a:rPr lang="el-GR" sz="2800" dirty="0" smtClean="0"/>
              <a:t>υποστήριξη </a:t>
            </a:r>
            <a:r>
              <a:rPr lang="el-GR" sz="2800" dirty="0"/>
              <a:t>και φροντίδα σε ευπαθείς και ευάλωτες κοινωνικά ομάδες</a:t>
            </a:r>
            <a:r>
              <a:rPr lang="el-GR" sz="2800" dirty="0" smtClean="0">
                <a:effectLst/>
              </a:rPr>
              <a:t> </a:t>
            </a:r>
          </a:p>
          <a:p>
            <a:r>
              <a:rPr lang="el-GR" sz="2800" dirty="0" smtClean="0"/>
              <a:t>ευαισθητοποίηση των πολιτών και ανάπτυξη δράσεων για: </a:t>
            </a:r>
            <a:endParaRPr lang="el-GR" sz="2800" dirty="0" smtClean="0">
              <a:effectLst/>
            </a:endParaRPr>
          </a:p>
          <a:p>
            <a:pPr marL="774000">
              <a:buFontTx/>
              <a:buChar char="-"/>
            </a:pPr>
            <a:r>
              <a:rPr lang="el-GR" sz="2800" dirty="0" smtClean="0"/>
              <a:t>την αλληλεγγύη</a:t>
            </a:r>
          </a:p>
          <a:p>
            <a:pPr marL="774000">
              <a:buFontTx/>
              <a:buChar char="-"/>
            </a:pPr>
            <a:r>
              <a:rPr lang="el-GR" sz="2800" dirty="0"/>
              <a:t>τ</a:t>
            </a:r>
            <a:r>
              <a:rPr lang="el-GR" sz="2800" dirty="0" smtClean="0"/>
              <a:t>ην ισότητα των φύλων </a:t>
            </a:r>
          </a:p>
          <a:p>
            <a:pPr marL="774000">
              <a:buFontTx/>
              <a:buChar char="-"/>
            </a:pPr>
            <a:r>
              <a:rPr lang="el-GR" sz="2800" dirty="0" smtClean="0"/>
              <a:t>την ενεργοποίηση της νεολαίας</a:t>
            </a:r>
          </a:p>
          <a:p>
            <a:pPr marL="0" indent="0">
              <a:buNone/>
            </a:pPr>
            <a:endParaRPr lang="el-GR" dirty="0" smtClean="0"/>
          </a:p>
          <a:p>
            <a:pPr marL="0" indent="0">
              <a:buNone/>
            </a:pPr>
            <a:r>
              <a:rPr lang="el-GR" sz="2800" dirty="0" smtClean="0"/>
              <a:t>Προγραμματίστηκαν </a:t>
            </a:r>
            <a:r>
              <a:rPr lang="el-GR" sz="2800" b="1" dirty="0" smtClean="0">
                <a:solidFill>
                  <a:srgbClr val="FF0000"/>
                </a:solidFill>
              </a:rPr>
              <a:t>81 δράσεις </a:t>
            </a:r>
            <a:r>
              <a:rPr lang="el-GR" sz="2800" dirty="0"/>
              <a:t>με εξασφαλισμένες πιστώσεις </a:t>
            </a:r>
            <a:r>
              <a:rPr lang="el-GR" sz="2800" b="1" dirty="0">
                <a:solidFill>
                  <a:srgbClr val="FF0000"/>
                </a:solidFill>
              </a:rPr>
              <a:t>5.272.047 </a:t>
            </a:r>
            <a:r>
              <a:rPr lang="el-GR" sz="2800" b="1" dirty="0" smtClean="0">
                <a:solidFill>
                  <a:srgbClr val="FF0000"/>
                </a:solidFill>
              </a:rPr>
              <a:t>€</a:t>
            </a:r>
            <a:r>
              <a:rPr lang="el-GR" sz="2800" dirty="0" smtClean="0">
                <a:effectLst/>
              </a:rPr>
              <a:t> </a:t>
            </a:r>
          </a:p>
          <a:p>
            <a:pPr marL="0" indent="0">
              <a:buNone/>
            </a:pPr>
            <a:r>
              <a:rPr lang="el-GR" sz="2800" dirty="0" smtClean="0"/>
              <a:t>2015-2017: Εκταμιεύτηκαν </a:t>
            </a:r>
            <a:r>
              <a:rPr lang="el-GR" sz="2800" b="1" dirty="0" smtClean="0">
                <a:solidFill>
                  <a:srgbClr val="FF0000"/>
                </a:solidFill>
              </a:rPr>
              <a:t>2.488.871 €</a:t>
            </a:r>
            <a:r>
              <a:rPr lang="el-GR" sz="2800" dirty="0" smtClean="0">
                <a:effectLst/>
              </a:rPr>
              <a:t> </a:t>
            </a:r>
            <a:endParaRPr lang="el-GR" sz="2800" dirty="0" smtClean="0"/>
          </a:p>
          <a:p>
            <a:endParaRPr lang="en-US" dirty="0"/>
          </a:p>
        </p:txBody>
      </p:sp>
    </p:spTree>
    <p:extLst>
      <p:ext uri="{BB962C8B-B14F-4D97-AF65-F5344CB8AC3E}">
        <p14:creationId xmlns:p14="http://schemas.microsoft.com/office/powerpoint/2010/main" val="303579284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78799"/>
          </a:xfrm>
        </p:spPr>
        <p:txBody>
          <a:bodyPr>
            <a:normAutofit/>
          </a:bodyPr>
          <a:lstStyle/>
          <a:p>
            <a:r>
              <a:rPr lang="el-GR" sz="3200" dirty="0" smtClean="0"/>
              <a:t>Κοινωνικές δομές</a:t>
            </a:r>
            <a:endParaRPr lang="en-US" sz="3200" dirty="0"/>
          </a:p>
        </p:txBody>
      </p:sp>
      <p:sp>
        <p:nvSpPr>
          <p:cNvPr id="3" name="Content Placeholder 2"/>
          <p:cNvSpPr>
            <a:spLocks noGrp="1"/>
          </p:cNvSpPr>
          <p:nvPr>
            <p:ph idx="1"/>
          </p:nvPr>
        </p:nvSpPr>
        <p:spPr>
          <a:xfrm>
            <a:off x="457200" y="1153437"/>
            <a:ext cx="8229600" cy="5301151"/>
          </a:xfrm>
        </p:spPr>
        <p:txBody>
          <a:bodyPr>
            <a:normAutofit fontScale="25000" lnSpcReduction="20000"/>
          </a:bodyPr>
          <a:lstStyle/>
          <a:p>
            <a:pPr marL="0" indent="0">
              <a:lnSpc>
                <a:spcPct val="120000"/>
              </a:lnSpc>
              <a:buNone/>
            </a:pPr>
            <a:r>
              <a:rPr lang="el-GR" sz="10400" dirty="0" smtClean="0">
                <a:solidFill>
                  <a:srgbClr val="FF0000"/>
                </a:solidFill>
              </a:rPr>
              <a:t>ΕΣΠΑ 2014 – 2020</a:t>
            </a:r>
            <a:r>
              <a:rPr lang="el-GR" sz="10400" dirty="0" smtClean="0"/>
              <a:t>:  προϋπολογισμός 645,840 €</a:t>
            </a:r>
            <a:r>
              <a:rPr lang="el-GR" sz="10400" dirty="0" smtClean="0">
                <a:solidFill>
                  <a:srgbClr val="FF0000"/>
                </a:solidFill>
              </a:rPr>
              <a:t>*</a:t>
            </a:r>
          </a:p>
          <a:p>
            <a:pPr lvl="0">
              <a:lnSpc>
                <a:spcPct val="120000"/>
              </a:lnSpc>
            </a:pPr>
            <a:r>
              <a:rPr lang="el-GR" sz="10400" dirty="0" smtClean="0"/>
              <a:t>Κέντρο </a:t>
            </a:r>
            <a:r>
              <a:rPr lang="el-GR" sz="10400" dirty="0"/>
              <a:t>Κοινότητας</a:t>
            </a:r>
          </a:p>
          <a:p>
            <a:pPr lvl="0">
              <a:lnSpc>
                <a:spcPct val="120000"/>
              </a:lnSpc>
            </a:pPr>
            <a:r>
              <a:rPr lang="el-GR" sz="10400" dirty="0"/>
              <a:t>Κοινωνικό Παντοπωλείο</a:t>
            </a:r>
          </a:p>
          <a:p>
            <a:pPr lvl="0">
              <a:lnSpc>
                <a:spcPct val="120000"/>
              </a:lnSpc>
            </a:pPr>
            <a:r>
              <a:rPr lang="el-GR" sz="10400" dirty="0"/>
              <a:t>Δομή Παροχής Συσσιτίου και </a:t>
            </a:r>
          </a:p>
          <a:p>
            <a:pPr lvl="0">
              <a:lnSpc>
                <a:spcPct val="120000"/>
              </a:lnSpc>
            </a:pPr>
            <a:r>
              <a:rPr lang="el-GR" sz="10400" dirty="0"/>
              <a:t>Κοινωνικό </a:t>
            </a:r>
            <a:r>
              <a:rPr lang="el-GR" sz="10400" dirty="0" smtClean="0"/>
              <a:t>Φαρμακείο</a:t>
            </a:r>
          </a:p>
          <a:p>
            <a:pPr>
              <a:lnSpc>
                <a:spcPct val="170000"/>
              </a:lnSpc>
            </a:pPr>
            <a:r>
              <a:rPr lang="el-GR" sz="6800" dirty="0" smtClean="0"/>
              <a:t>Ωφελούμενοι 2.500 δημότες</a:t>
            </a:r>
            <a:r>
              <a:rPr lang="el-GR" sz="6800" dirty="0"/>
              <a:t> (</a:t>
            </a:r>
            <a:r>
              <a:rPr lang="el-GR" sz="6800" dirty="0" smtClean="0"/>
              <a:t>διανέμοντας </a:t>
            </a:r>
            <a:r>
              <a:rPr lang="el-GR" sz="6800" dirty="0"/>
              <a:t>σε αυτούς συνολικά 40 τόνους προϊόντων, 110 τόνους φρούτων και εξασφαλίζοντας μεταξύ αυτών και 70 γεύματα </a:t>
            </a:r>
            <a:r>
              <a:rPr lang="el-GR" sz="6800" dirty="0" smtClean="0"/>
              <a:t>ημερησίως).</a:t>
            </a:r>
            <a:endParaRPr lang="el-GR" sz="6800" dirty="0"/>
          </a:p>
          <a:p>
            <a:pPr>
              <a:lnSpc>
                <a:spcPct val="120000"/>
              </a:lnSpc>
              <a:spcBef>
                <a:spcPts val="0"/>
              </a:spcBef>
            </a:pPr>
            <a:r>
              <a:rPr lang="el-GR" sz="10400" dirty="0" smtClean="0"/>
              <a:t>προνοιακά επιδόματα </a:t>
            </a:r>
            <a:r>
              <a:rPr lang="el-GR" sz="6800" dirty="0"/>
              <a:t>σε 750 </a:t>
            </a:r>
            <a:r>
              <a:rPr lang="el-GR" sz="6800" dirty="0" smtClean="0"/>
              <a:t>δικαιούχους</a:t>
            </a:r>
            <a:endParaRPr lang="el-GR" sz="6800" dirty="0"/>
          </a:p>
          <a:p>
            <a:pPr>
              <a:lnSpc>
                <a:spcPct val="120000"/>
              </a:lnSpc>
              <a:spcBef>
                <a:spcPts val="0"/>
              </a:spcBef>
            </a:pPr>
            <a:r>
              <a:rPr lang="el-GR" sz="10400" dirty="0" smtClean="0"/>
              <a:t>Κοινωνικό </a:t>
            </a:r>
            <a:r>
              <a:rPr lang="el-GR" sz="10400" dirty="0"/>
              <a:t>Ιατρείο </a:t>
            </a:r>
            <a:r>
              <a:rPr lang="el-GR" sz="6800" dirty="0"/>
              <a:t>σε συνεργασία με τον Ιατρικό Σύλλογο Λιβαδειάς. </a:t>
            </a:r>
          </a:p>
          <a:p>
            <a:pPr>
              <a:lnSpc>
                <a:spcPct val="170000"/>
              </a:lnSpc>
            </a:pPr>
            <a:r>
              <a:rPr lang="el-GR" sz="6800" dirty="0" smtClean="0"/>
              <a:t>Οριζόντια μείωση Δημοτικών Τελών Καθαριότητας – περαιτέρω μειώσεις βάσει κοινωνικών κριτηρίων και πλήρης απαλλαγή για 110 νοικοκυριά.</a:t>
            </a:r>
            <a:endParaRPr lang="el-GR" sz="6800" dirty="0"/>
          </a:p>
          <a:p>
            <a:pPr marL="0" indent="0">
              <a:buNone/>
            </a:pPr>
            <a:endParaRPr lang="el-GR" sz="6800" dirty="0"/>
          </a:p>
          <a:p>
            <a:pPr marL="0" indent="0">
              <a:buNone/>
            </a:pPr>
            <a:r>
              <a:rPr lang="el-GR" sz="6800" dirty="0" smtClean="0">
                <a:solidFill>
                  <a:srgbClr val="FF0000"/>
                </a:solidFill>
              </a:rPr>
              <a:t>* Πρώτος Δήμος στην Περιφέρεια σε κοινωνικές δομές και απορρόφηση</a:t>
            </a:r>
            <a:endParaRPr lang="en-US" sz="6800" dirty="0">
              <a:solidFill>
                <a:srgbClr val="FF0000"/>
              </a:solidFill>
            </a:endParaRPr>
          </a:p>
        </p:txBody>
      </p:sp>
    </p:spTree>
    <p:extLst>
      <p:ext uri="{BB962C8B-B14F-4D97-AF65-F5344CB8AC3E}">
        <p14:creationId xmlns:p14="http://schemas.microsoft.com/office/powerpoint/2010/main" val="96372503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564" y="274638"/>
            <a:ext cx="8948827" cy="855497"/>
          </a:xfrm>
        </p:spPr>
        <p:txBody>
          <a:bodyPr>
            <a:noAutofit/>
          </a:bodyPr>
          <a:lstStyle/>
          <a:p>
            <a:r>
              <a:rPr lang="el-GR" sz="3200" dirty="0"/>
              <a:t>Κέντρο Ανοιχτής Προστασίας </a:t>
            </a:r>
            <a:r>
              <a:rPr lang="el-GR" sz="3200" dirty="0" smtClean="0"/>
              <a:t>Ηλικιωμένων (ΚΑΠΗ)</a:t>
            </a:r>
            <a:endParaRPr lang="en-US" sz="3200" dirty="0"/>
          </a:p>
        </p:txBody>
      </p:sp>
      <p:sp>
        <p:nvSpPr>
          <p:cNvPr id="3" name="Content Placeholder 2"/>
          <p:cNvSpPr>
            <a:spLocks noGrp="1"/>
          </p:cNvSpPr>
          <p:nvPr>
            <p:ph idx="1"/>
          </p:nvPr>
        </p:nvSpPr>
        <p:spPr>
          <a:xfrm>
            <a:off x="457200" y="1398106"/>
            <a:ext cx="8229600" cy="5009879"/>
          </a:xfrm>
        </p:spPr>
        <p:txBody>
          <a:bodyPr>
            <a:normAutofit fontScale="85000" lnSpcReduction="20000"/>
          </a:bodyPr>
          <a:lstStyle/>
          <a:p>
            <a:pPr marL="0" indent="0">
              <a:lnSpc>
                <a:spcPct val="120000"/>
              </a:lnSpc>
              <a:buNone/>
            </a:pPr>
            <a:r>
              <a:rPr lang="el-GR" sz="3100" b="1" dirty="0" smtClean="0"/>
              <a:t>ΚΑΠΗ ΛΙΒΑΔΕΙΑΣ</a:t>
            </a:r>
          </a:p>
          <a:p>
            <a:pPr marL="0" indent="0">
              <a:lnSpc>
                <a:spcPct val="120000"/>
              </a:lnSpc>
              <a:spcBef>
                <a:spcPts val="0"/>
              </a:spcBef>
              <a:buNone/>
            </a:pPr>
            <a:endParaRPr lang="el-GR" sz="1600" dirty="0"/>
          </a:p>
          <a:p>
            <a:pPr>
              <a:lnSpc>
                <a:spcPct val="120000"/>
              </a:lnSpc>
              <a:spcBef>
                <a:spcPts val="600"/>
              </a:spcBef>
            </a:pPr>
            <a:r>
              <a:rPr lang="el-GR" sz="2600" dirty="0" smtClean="0"/>
              <a:t>γραφείο προσωπικού στο </a:t>
            </a:r>
            <a:r>
              <a:rPr lang="el-GR" sz="2600" dirty="0"/>
              <a:t>χώρο του </a:t>
            </a:r>
            <a:r>
              <a:rPr lang="el-GR" sz="2600" dirty="0" smtClean="0"/>
              <a:t>ΚΑΠΗ</a:t>
            </a:r>
          </a:p>
          <a:p>
            <a:pPr>
              <a:spcBef>
                <a:spcPts val="600"/>
              </a:spcBef>
            </a:pPr>
            <a:r>
              <a:rPr lang="el-GR" sz="2600" dirty="0" smtClean="0"/>
              <a:t>ανακαίνιση χώρου </a:t>
            </a:r>
          </a:p>
          <a:p>
            <a:pPr>
              <a:spcBef>
                <a:spcPts val="600"/>
              </a:spcBef>
            </a:pPr>
            <a:r>
              <a:rPr lang="el-GR" sz="2600" dirty="0" smtClean="0"/>
              <a:t>αναβάθμιση φυσιοθεραπευτηρίου με εξοπλισμό αξίας </a:t>
            </a:r>
            <a:r>
              <a:rPr lang="el-GR" sz="2600" b="1" dirty="0" smtClean="0"/>
              <a:t>6.250 </a:t>
            </a:r>
            <a:r>
              <a:rPr lang="el-GR" sz="2600" b="1" dirty="0"/>
              <a:t>€</a:t>
            </a:r>
            <a:r>
              <a:rPr lang="el-GR" sz="2600" dirty="0" smtClean="0"/>
              <a:t>.</a:t>
            </a:r>
            <a:endParaRPr lang="el-GR" sz="2600" dirty="0"/>
          </a:p>
          <a:p>
            <a:pPr>
              <a:spcBef>
                <a:spcPts val="600"/>
              </a:spcBef>
            </a:pPr>
            <a:r>
              <a:rPr lang="el-GR" sz="2600" dirty="0" smtClean="0"/>
              <a:t>πρόσληψη ιατρού πνευμονολόγου για την ιατρική </a:t>
            </a:r>
            <a:r>
              <a:rPr lang="el-GR" sz="2600" dirty="0"/>
              <a:t>παρακολούθηση </a:t>
            </a:r>
            <a:r>
              <a:rPr lang="el-GR" sz="2600" dirty="0" smtClean="0"/>
              <a:t>και συνταγογραφήσεις των 370 μελών περίπου.</a:t>
            </a:r>
          </a:p>
          <a:p>
            <a:pPr>
              <a:spcBef>
                <a:spcPts val="600"/>
              </a:spcBef>
            </a:pPr>
            <a:r>
              <a:rPr lang="el-GR" sz="2600" dirty="0" smtClean="0"/>
              <a:t>λειτουργία τμημάτων χορού – χορωδίας και γυμναστικής</a:t>
            </a:r>
            <a:endParaRPr lang="el-GR" sz="2600" dirty="0"/>
          </a:p>
          <a:p>
            <a:pPr>
              <a:spcBef>
                <a:spcPts val="600"/>
              </a:spcBef>
            </a:pPr>
            <a:r>
              <a:rPr lang="el-GR" sz="2600" dirty="0" smtClean="0"/>
              <a:t>εκδηλώσεις για </a:t>
            </a:r>
            <a:r>
              <a:rPr lang="el-GR" sz="2600" dirty="0"/>
              <a:t>την αναψυχή των μελών </a:t>
            </a:r>
            <a:r>
              <a:rPr lang="el-GR" sz="2600" dirty="0" smtClean="0"/>
              <a:t>(χριστουγεννιάτικες </a:t>
            </a:r>
            <a:r>
              <a:rPr lang="el-GR" sz="2600" dirty="0"/>
              <a:t>και αποκριάτικες </a:t>
            </a:r>
            <a:r>
              <a:rPr lang="el-GR" sz="2600" dirty="0" smtClean="0"/>
              <a:t>εκδηλώσεις, εκδρομές: Στενή </a:t>
            </a:r>
            <a:r>
              <a:rPr lang="el-GR" sz="2600" dirty="0"/>
              <a:t>Ευβοίας- Λίμνη Δόξα και Ορεινή </a:t>
            </a:r>
            <a:r>
              <a:rPr lang="el-GR" sz="2600" dirty="0" smtClean="0"/>
              <a:t>Κορινθία) </a:t>
            </a:r>
            <a:r>
              <a:rPr lang="el-GR" sz="2600" dirty="0"/>
              <a:t>και 10ήμερα προγράμματα διακοπών στην </a:t>
            </a:r>
            <a:r>
              <a:rPr lang="el-GR" sz="2600" dirty="0" smtClean="0"/>
              <a:t>Αιδηψό.</a:t>
            </a:r>
          </a:p>
          <a:p>
            <a:pPr marL="0" indent="0">
              <a:buNone/>
            </a:pPr>
            <a:endParaRPr lang="el-GR" sz="2600" dirty="0" smtClean="0"/>
          </a:p>
          <a:p>
            <a:pPr marL="0" indent="0">
              <a:buNone/>
            </a:pPr>
            <a:endParaRPr lang="el-GR" sz="2600" dirty="0"/>
          </a:p>
          <a:p>
            <a:pPr marL="0" indent="0">
              <a:buNone/>
            </a:pPr>
            <a:r>
              <a:rPr lang="el-GR" sz="3100" b="1" dirty="0" smtClean="0"/>
              <a:t>ΚΑΠΗ ΔΑΥΛΕΙΑΣ</a:t>
            </a:r>
            <a:r>
              <a:rPr lang="el-GR" sz="2600" b="1" dirty="0" smtClean="0"/>
              <a:t>: </a:t>
            </a:r>
            <a:r>
              <a:rPr lang="el-GR" sz="2600" dirty="0" smtClean="0"/>
              <a:t>συνεχίζονται </a:t>
            </a:r>
            <a:r>
              <a:rPr lang="el-GR" sz="2600" dirty="0"/>
              <a:t>οι προσπάθειες </a:t>
            </a:r>
            <a:r>
              <a:rPr lang="el-GR" sz="2600" dirty="0" smtClean="0"/>
              <a:t>ανασυγκρότησης.</a:t>
            </a:r>
            <a:endParaRPr lang="el-GR" sz="2600" dirty="0"/>
          </a:p>
          <a:p>
            <a:pPr marL="0" indent="0">
              <a:buNone/>
            </a:pPr>
            <a:endParaRPr lang="en-US" dirty="0"/>
          </a:p>
        </p:txBody>
      </p:sp>
    </p:spTree>
    <p:extLst>
      <p:ext uri="{BB962C8B-B14F-4D97-AF65-F5344CB8AC3E}">
        <p14:creationId xmlns:p14="http://schemas.microsoft.com/office/powerpoint/2010/main" val="52240154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651" y="274638"/>
            <a:ext cx="8634220" cy="1143000"/>
          </a:xfrm>
        </p:spPr>
        <p:txBody>
          <a:bodyPr>
            <a:normAutofit/>
          </a:bodyPr>
          <a:lstStyle/>
          <a:p>
            <a:r>
              <a:rPr lang="el-GR" sz="3200" dirty="0" smtClean="0"/>
              <a:t>Δημοτική Κατασκήνωση στη θέση ¨Παληομηλιά¨</a:t>
            </a:r>
            <a:endParaRPr lang="en-US" sz="3200" dirty="0"/>
          </a:p>
        </p:txBody>
      </p:sp>
      <p:sp>
        <p:nvSpPr>
          <p:cNvPr id="3" name="Content Placeholder 2"/>
          <p:cNvSpPr>
            <a:spLocks noGrp="1"/>
          </p:cNvSpPr>
          <p:nvPr>
            <p:ph idx="1"/>
          </p:nvPr>
        </p:nvSpPr>
        <p:spPr/>
        <p:txBody>
          <a:bodyPr>
            <a:normAutofit lnSpcReduction="10000"/>
          </a:bodyPr>
          <a:lstStyle/>
          <a:p>
            <a:pPr lvl="0">
              <a:lnSpc>
                <a:spcPct val="150000"/>
              </a:lnSpc>
            </a:pPr>
            <a:r>
              <a:rPr lang="el-GR" sz="2600" dirty="0" smtClean="0"/>
              <a:t>ανακαίνιση εγκαταστάσεων </a:t>
            </a:r>
          </a:p>
          <a:p>
            <a:pPr>
              <a:lnSpc>
                <a:spcPct val="150000"/>
              </a:lnSpc>
            </a:pPr>
            <a:r>
              <a:rPr lang="el-GR" sz="2600" dirty="0" smtClean="0"/>
              <a:t>αναβάθμιση της λειτουργίας </a:t>
            </a:r>
          </a:p>
          <a:p>
            <a:pPr>
              <a:lnSpc>
                <a:spcPct val="150000"/>
              </a:lnSpc>
            </a:pPr>
            <a:r>
              <a:rPr lang="el-GR" sz="2600" dirty="0" smtClean="0"/>
              <a:t>φιλοξενία 900 παιδιών με </a:t>
            </a:r>
            <a:r>
              <a:rPr lang="el-GR" sz="2600" dirty="0"/>
              <a:t>κοινωνικά κριτήρια </a:t>
            </a:r>
            <a:endParaRPr lang="el-GR" sz="2600" dirty="0" smtClean="0"/>
          </a:p>
          <a:p>
            <a:pPr>
              <a:lnSpc>
                <a:spcPct val="150000"/>
              </a:lnSpc>
            </a:pPr>
            <a:r>
              <a:rPr lang="el-GR" sz="2600" dirty="0" smtClean="0"/>
              <a:t>πρόσληψη εποχιακού προσωπικού και συμμετοχή εθελοντών</a:t>
            </a:r>
          </a:p>
          <a:p>
            <a:pPr marL="0" indent="0">
              <a:lnSpc>
                <a:spcPct val="150000"/>
              </a:lnSpc>
              <a:buNone/>
            </a:pPr>
            <a:r>
              <a:rPr lang="el-GR" sz="2600" dirty="0" smtClean="0"/>
              <a:t>2016: </a:t>
            </a:r>
            <a:r>
              <a:rPr lang="el-GR" sz="2000" dirty="0" smtClean="0"/>
              <a:t>Κόστος λειτουργίας </a:t>
            </a:r>
            <a:r>
              <a:rPr lang="el-GR" sz="2600" dirty="0" smtClean="0"/>
              <a:t>44.061 </a:t>
            </a:r>
            <a:r>
              <a:rPr lang="el-GR" sz="2400" dirty="0"/>
              <a:t>–</a:t>
            </a:r>
            <a:r>
              <a:rPr lang="el-GR" sz="2600" dirty="0" smtClean="0"/>
              <a:t> 5.300 </a:t>
            </a:r>
            <a:r>
              <a:rPr lang="el-GR" sz="2000" dirty="0" smtClean="0"/>
              <a:t>(συμμετοχή) </a:t>
            </a:r>
            <a:r>
              <a:rPr lang="el-GR" sz="2200" dirty="0" smtClean="0"/>
              <a:t>=</a:t>
            </a:r>
            <a:r>
              <a:rPr lang="el-GR" sz="2600" dirty="0" smtClean="0"/>
              <a:t> </a:t>
            </a:r>
            <a:r>
              <a:rPr lang="el-GR" sz="2600" b="1" dirty="0" smtClean="0">
                <a:solidFill>
                  <a:srgbClr val="FF0000"/>
                </a:solidFill>
              </a:rPr>
              <a:t>38.761 </a:t>
            </a:r>
            <a:r>
              <a:rPr lang="el-GR" sz="2600" b="1" dirty="0">
                <a:solidFill>
                  <a:srgbClr val="FF0000"/>
                </a:solidFill>
              </a:rPr>
              <a:t>€</a:t>
            </a:r>
            <a:r>
              <a:rPr lang="el-GR" sz="2600" dirty="0" smtClean="0"/>
              <a:t>  2017: </a:t>
            </a:r>
            <a:r>
              <a:rPr lang="el-GR" sz="2000" dirty="0"/>
              <a:t>Κόστος λειτουργίας </a:t>
            </a:r>
            <a:r>
              <a:rPr lang="el-GR" sz="2800" dirty="0" smtClean="0"/>
              <a:t>38.902 – 5.615 </a:t>
            </a:r>
            <a:r>
              <a:rPr lang="el-GR" sz="2200" dirty="0" smtClean="0"/>
              <a:t>(συμμετοχή) = </a:t>
            </a:r>
            <a:r>
              <a:rPr lang="el-GR" sz="2600" b="1" dirty="0" smtClean="0">
                <a:solidFill>
                  <a:srgbClr val="FF0000"/>
                </a:solidFill>
              </a:rPr>
              <a:t>32.908 </a:t>
            </a:r>
            <a:r>
              <a:rPr lang="el-GR" sz="2600" b="1" dirty="0">
                <a:solidFill>
                  <a:srgbClr val="FF0000"/>
                </a:solidFill>
              </a:rPr>
              <a:t>€</a:t>
            </a:r>
          </a:p>
          <a:p>
            <a:pPr marL="0" indent="0">
              <a:buNone/>
            </a:pPr>
            <a:endParaRPr lang="en-US" dirty="0"/>
          </a:p>
        </p:txBody>
      </p:sp>
    </p:spTree>
    <p:extLst>
      <p:ext uri="{BB962C8B-B14F-4D97-AF65-F5344CB8AC3E}">
        <p14:creationId xmlns:p14="http://schemas.microsoft.com/office/powerpoint/2010/main" val="120414275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200" dirty="0" smtClean="0"/>
              <a:t>Ανεργία - Απασχόληση</a:t>
            </a:r>
            <a:endParaRPr lang="en-US" sz="3200" dirty="0"/>
          </a:p>
        </p:txBody>
      </p:sp>
      <p:sp>
        <p:nvSpPr>
          <p:cNvPr id="3" name="Content Placeholder 2"/>
          <p:cNvSpPr>
            <a:spLocks noGrp="1"/>
          </p:cNvSpPr>
          <p:nvPr>
            <p:ph idx="1"/>
          </p:nvPr>
        </p:nvSpPr>
        <p:spPr/>
        <p:txBody>
          <a:bodyPr>
            <a:normAutofit fontScale="70000" lnSpcReduction="20000"/>
          </a:bodyPr>
          <a:lstStyle/>
          <a:p>
            <a:pPr marL="0" indent="0">
              <a:buNone/>
            </a:pPr>
            <a:r>
              <a:rPr lang="el-GR" dirty="0"/>
              <a:t>Η </a:t>
            </a:r>
            <a:r>
              <a:rPr lang="el-GR" sz="3400" dirty="0"/>
              <a:t>Δημοτική Αρχή για την αντιμετώπιση της ανεργίας κινήθηκε σε δύο άξονες: </a:t>
            </a:r>
          </a:p>
          <a:p>
            <a:endParaRPr lang="el-GR" sz="3400" b="1" dirty="0" smtClean="0"/>
          </a:p>
          <a:p>
            <a:pPr marL="0" indent="0">
              <a:buNone/>
            </a:pPr>
            <a:r>
              <a:rPr lang="el-GR" sz="3400" dirty="0" smtClean="0"/>
              <a:t>Α</a:t>
            </a:r>
            <a:r>
              <a:rPr lang="el-GR" sz="3400" dirty="0"/>
              <a:t>. Λειτουργία του Γραφείου Υποστήριξης </a:t>
            </a:r>
            <a:r>
              <a:rPr lang="el-GR" sz="3400" dirty="0" smtClean="0"/>
              <a:t>Απασχόλησης:</a:t>
            </a:r>
          </a:p>
          <a:p>
            <a:pPr marL="0" indent="0">
              <a:buNone/>
            </a:pPr>
            <a:r>
              <a:rPr lang="el-GR" sz="3400" dirty="0"/>
              <a:t>κ</a:t>
            </a:r>
            <a:r>
              <a:rPr lang="el-GR" sz="3400" dirty="0" smtClean="0"/>
              <a:t>ατατέθηκαν </a:t>
            </a:r>
            <a:r>
              <a:rPr lang="el-GR" sz="3400" b="1" dirty="0" smtClean="0">
                <a:solidFill>
                  <a:srgbClr val="FF0000"/>
                </a:solidFill>
              </a:rPr>
              <a:t>200</a:t>
            </a:r>
            <a:r>
              <a:rPr lang="el-GR" sz="3400" dirty="0" smtClean="0"/>
              <a:t> </a:t>
            </a:r>
            <a:r>
              <a:rPr lang="el-GR" sz="3400" dirty="0"/>
              <a:t>αιτήσεις ανέργων </a:t>
            </a:r>
            <a:r>
              <a:rPr lang="el-GR" sz="3400" dirty="0" smtClean="0"/>
              <a:t>δημοτών</a:t>
            </a:r>
            <a:r>
              <a:rPr lang="el-GR" sz="3400" dirty="0"/>
              <a:t>:</a:t>
            </a:r>
            <a:r>
              <a:rPr lang="el-GR" sz="3400" dirty="0" smtClean="0"/>
              <a:t> </a:t>
            </a:r>
            <a:r>
              <a:rPr lang="el-GR" sz="3400" b="1" dirty="0" smtClean="0">
                <a:solidFill>
                  <a:srgbClr val="FF0000"/>
                </a:solidFill>
              </a:rPr>
              <a:t>115</a:t>
            </a:r>
            <a:r>
              <a:rPr lang="el-GR" sz="3400" dirty="0" smtClean="0"/>
              <a:t> βρήκαν δουλειά στον </a:t>
            </a:r>
            <a:r>
              <a:rPr lang="el-GR" sz="3400" dirty="0"/>
              <a:t>ιδιωτικό </a:t>
            </a:r>
            <a:r>
              <a:rPr lang="el-GR" sz="3400" dirty="0" smtClean="0"/>
              <a:t>τομέα και </a:t>
            </a:r>
            <a:r>
              <a:rPr lang="el-GR" sz="3400" b="1" dirty="0" smtClean="0">
                <a:solidFill>
                  <a:srgbClr val="FF0000"/>
                </a:solidFill>
              </a:rPr>
              <a:t>15</a:t>
            </a:r>
            <a:r>
              <a:rPr lang="el-GR" sz="3400" dirty="0" smtClean="0"/>
              <a:t> </a:t>
            </a:r>
            <a:r>
              <a:rPr lang="el-GR" sz="3400" dirty="0"/>
              <a:t>έκαναν έναρξη δικής τους επιχείρησης</a:t>
            </a:r>
            <a:r>
              <a:rPr lang="el-GR" sz="3400" dirty="0" smtClean="0"/>
              <a:t>.</a:t>
            </a:r>
          </a:p>
          <a:p>
            <a:pPr marL="0" indent="0">
              <a:buNone/>
            </a:pPr>
            <a:endParaRPr lang="el-GR" sz="3400" dirty="0"/>
          </a:p>
          <a:p>
            <a:pPr marL="0" indent="0">
              <a:buNone/>
            </a:pPr>
            <a:r>
              <a:rPr lang="el-GR" sz="3400" dirty="0"/>
              <a:t>Β. </a:t>
            </a:r>
            <a:r>
              <a:rPr lang="el-GR" sz="3400" dirty="0" smtClean="0"/>
              <a:t>Απασχόληση μέσω προγραμμάτων: προσλήφθηκαν 349 δημότες σε </a:t>
            </a:r>
            <a:r>
              <a:rPr lang="el-GR" sz="3400" dirty="0"/>
              <a:t>Υπηρεσίες του Δήμου και </a:t>
            </a:r>
            <a:r>
              <a:rPr lang="el-GR" sz="3400" dirty="0" smtClean="0"/>
              <a:t>στις </a:t>
            </a:r>
            <a:r>
              <a:rPr lang="el-GR" sz="3400" dirty="0"/>
              <a:t>Δημοτικές Επιχειρήσεις </a:t>
            </a:r>
            <a:endParaRPr lang="el-GR" sz="3400" dirty="0" smtClean="0"/>
          </a:p>
          <a:p>
            <a:pPr marL="0" indent="0">
              <a:buNone/>
            </a:pPr>
            <a:endParaRPr lang="el-GR" sz="3400" dirty="0"/>
          </a:p>
          <a:p>
            <a:pPr marL="0" indent="0">
              <a:buNone/>
            </a:pPr>
            <a:r>
              <a:rPr lang="el-GR" sz="3400" dirty="0">
                <a:solidFill>
                  <a:srgbClr val="FF0000"/>
                </a:solidFill>
              </a:rPr>
              <a:t>Δ</a:t>
            </a:r>
            <a:r>
              <a:rPr lang="el-GR" sz="3400" dirty="0" smtClean="0">
                <a:solidFill>
                  <a:srgbClr val="FF0000"/>
                </a:solidFill>
              </a:rPr>
              <a:t>απάνη </a:t>
            </a:r>
            <a:r>
              <a:rPr lang="el-GR" sz="3400" dirty="0">
                <a:solidFill>
                  <a:srgbClr val="FF0000"/>
                </a:solidFill>
              </a:rPr>
              <a:t>για την κοινωφελή </a:t>
            </a:r>
            <a:r>
              <a:rPr lang="el-GR" sz="3400" dirty="0" smtClean="0">
                <a:solidFill>
                  <a:srgbClr val="FF0000"/>
                </a:solidFill>
              </a:rPr>
              <a:t>εργασία: </a:t>
            </a:r>
            <a:r>
              <a:rPr lang="el-GR" b="1" dirty="0" smtClean="0">
                <a:solidFill>
                  <a:srgbClr val="FF0000"/>
                </a:solidFill>
              </a:rPr>
              <a:t>220.000 </a:t>
            </a:r>
            <a:r>
              <a:rPr lang="el-GR" b="1" dirty="0">
                <a:solidFill>
                  <a:srgbClr val="FF0000"/>
                </a:solidFill>
              </a:rPr>
              <a:t>€</a:t>
            </a:r>
          </a:p>
          <a:p>
            <a:endParaRPr lang="en-US" dirty="0"/>
          </a:p>
        </p:txBody>
      </p:sp>
    </p:spTree>
    <p:extLst>
      <p:ext uri="{BB962C8B-B14F-4D97-AF65-F5344CB8AC3E}">
        <p14:creationId xmlns:p14="http://schemas.microsoft.com/office/powerpoint/2010/main" val="303721120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200" dirty="0" smtClean="0"/>
              <a:t>Επιτροπή Ισότητας των Φύλων &amp; Εθελοντισμός</a:t>
            </a:r>
            <a:endParaRPr lang="en-US" sz="3200" dirty="0"/>
          </a:p>
        </p:txBody>
      </p:sp>
      <p:sp>
        <p:nvSpPr>
          <p:cNvPr id="3" name="Content Placeholder 2"/>
          <p:cNvSpPr>
            <a:spLocks noGrp="1"/>
          </p:cNvSpPr>
          <p:nvPr>
            <p:ph idx="1"/>
          </p:nvPr>
        </p:nvSpPr>
        <p:spPr>
          <a:xfrm>
            <a:off x="457200" y="1304899"/>
            <a:ext cx="8229600" cy="5347754"/>
          </a:xfrm>
        </p:spPr>
        <p:txBody>
          <a:bodyPr>
            <a:normAutofit fontScale="77500" lnSpcReduction="20000"/>
          </a:bodyPr>
          <a:lstStyle/>
          <a:p>
            <a:pPr marL="0" indent="0">
              <a:buNone/>
            </a:pPr>
            <a:r>
              <a:rPr lang="el-GR" sz="3400" dirty="0" smtClean="0"/>
              <a:t>Δράσεις της Επιτροπής Ισότητας :</a:t>
            </a:r>
            <a:endParaRPr lang="el-GR" sz="3400" dirty="0"/>
          </a:p>
          <a:p>
            <a:r>
              <a:rPr lang="el-GR" sz="3400" dirty="0" smtClean="0"/>
              <a:t>επίσκεψη </a:t>
            </a:r>
            <a:r>
              <a:rPr lang="el-GR" sz="3400" dirty="0"/>
              <a:t>στο Συμβουλευτικό Κέντρο </a:t>
            </a:r>
            <a:r>
              <a:rPr lang="el-GR" sz="3400" dirty="0" smtClean="0"/>
              <a:t>Θήβας</a:t>
            </a:r>
          </a:p>
          <a:p>
            <a:r>
              <a:rPr lang="el-GR" sz="3400" dirty="0" smtClean="0"/>
              <a:t>επίσκεψη </a:t>
            </a:r>
            <a:r>
              <a:rPr lang="el-GR" sz="3400" dirty="0"/>
              <a:t>στις </a:t>
            </a:r>
            <a:r>
              <a:rPr lang="el-GR" sz="3400" dirty="0" smtClean="0"/>
              <a:t>γυναικείες φυλακές Ελεώνα</a:t>
            </a:r>
          </a:p>
          <a:p>
            <a:r>
              <a:rPr lang="el-GR" sz="3400" dirty="0" smtClean="0"/>
              <a:t>συνεργασία </a:t>
            </a:r>
            <a:r>
              <a:rPr lang="el-GR" sz="3400" dirty="0"/>
              <a:t>με την Γενική Γραμματεία Ισότητας Φύλων και Επιτροπή Ισότητας Φύλων της ΠΕΔ Στερεάς </a:t>
            </a:r>
            <a:r>
              <a:rPr lang="el-GR" sz="3400" dirty="0" smtClean="0"/>
              <a:t>Ελλάδας</a:t>
            </a:r>
          </a:p>
          <a:p>
            <a:r>
              <a:rPr lang="el-GR" sz="3400" dirty="0" smtClean="0"/>
              <a:t>ενέργειες για δημιουργία δομής </a:t>
            </a:r>
            <a:r>
              <a:rPr lang="el-GR" sz="3400" dirty="0"/>
              <a:t>κακοποιημένων γυναικών </a:t>
            </a:r>
            <a:r>
              <a:rPr lang="el-GR" sz="3400" dirty="0" smtClean="0"/>
              <a:t>στο </a:t>
            </a:r>
            <a:r>
              <a:rPr lang="el-GR" sz="3400" dirty="0"/>
              <a:t>Δήμο </a:t>
            </a:r>
            <a:r>
              <a:rPr lang="el-GR" sz="3400" dirty="0" smtClean="0"/>
              <a:t>μας</a:t>
            </a:r>
          </a:p>
          <a:p>
            <a:r>
              <a:rPr lang="el-GR" sz="3400" dirty="0" smtClean="0"/>
              <a:t>εκδήλωση </a:t>
            </a:r>
            <a:r>
              <a:rPr lang="el-GR" sz="3400" dirty="0"/>
              <a:t>για </a:t>
            </a:r>
            <a:r>
              <a:rPr lang="el-GR" sz="3400" dirty="0" smtClean="0"/>
              <a:t>την Παγκόσμια Ημέρα </a:t>
            </a:r>
            <a:r>
              <a:rPr lang="el-GR" sz="3400" dirty="0"/>
              <a:t>της </a:t>
            </a:r>
            <a:r>
              <a:rPr lang="el-GR" sz="3400" dirty="0" smtClean="0"/>
              <a:t>Γυναίκας </a:t>
            </a:r>
            <a:endParaRPr lang="el-GR" sz="3400" b="1" dirty="0" smtClean="0"/>
          </a:p>
          <a:p>
            <a:pPr marL="0" indent="0">
              <a:buNone/>
            </a:pPr>
            <a:endParaRPr lang="el-GR" sz="3400" dirty="0" smtClean="0"/>
          </a:p>
          <a:p>
            <a:pPr marL="0" indent="0">
              <a:buNone/>
            </a:pPr>
            <a:r>
              <a:rPr lang="el-GR" sz="3400" dirty="0" smtClean="0"/>
              <a:t>Δημιουργία Μητρώου </a:t>
            </a:r>
            <a:r>
              <a:rPr lang="el-GR" sz="3400" dirty="0"/>
              <a:t>Εθελοντών </a:t>
            </a:r>
            <a:r>
              <a:rPr lang="el-GR" sz="3400" dirty="0" smtClean="0"/>
              <a:t>του Δήμου: </a:t>
            </a:r>
            <a:r>
              <a:rPr lang="el-GR" sz="3400" dirty="0" smtClean="0">
                <a:solidFill>
                  <a:srgbClr val="FF0000"/>
                </a:solidFill>
              </a:rPr>
              <a:t>«</a:t>
            </a:r>
            <a:r>
              <a:rPr lang="el-GR" sz="3400" dirty="0">
                <a:solidFill>
                  <a:srgbClr val="FF0000"/>
                </a:solidFill>
              </a:rPr>
              <a:t>Λεβαδρώ</a:t>
            </a:r>
            <a:r>
              <a:rPr lang="el-GR" sz="3400" dirty="0" smtClean="0">
                <a:solidFill>
                  <a:srgbClr val="FF0000"/>
                </a:solidFill>
              </a:rPr>
              <a:t>» </a:t>
            </a:r>
          </a:p>
          <a:p>
            <a:pPr marL="0" indent="0">
              <a:buNone/>
            </a:pPr>
            <a:r>
              <a:rPr lang="el-GR" sz="3400" dirty="0" smtClean="0"/>
              <a:t>Δράσεις των εθελοντών στους τομείς: κοινωνική </a:t>
            </a:r>
            <a:r>
              <a:rPr lang="el-GR" sz="3400" dirty="0"/>
              <a:t>προστασία και αλληλεγγύη, </a:t>
            </a:r>
            <a:r>
              <a:rPr lang="el-GR" sz="3400" dirty="0" smtClean="0"/>
              <a:t>πολιτική </a:t>
            </a:r>
            <a:r>
              <a:rPr lang="el-GR" sz="3400" dirty="0"/>
              <a:t>προστασία, </a:t>
            </a:r>
            <a:r>
              <a:rPr lang="el-GR" sz="3400" dirty="0" smtClean="0"/>
              <a:t>προστασία </a:t>
            </a:r>
            <a:r>
              <a:rPr lang="el-GR" sz="3400" dirty="0"/>
              <a:t>του περιβάλλοντος, </a:t>
            </a:r>
            <a:r>
              <a:rPr lang="el-GR" sz="3400" dirty="0" smtClean="0"/>
              <a:t>αθ</a:t>
            </a:r>
            <a:r>
              <a:rPr lang="el-GR" sz="3100" dirty="0" smtClean="0"/>
              <a:t>λητισμός</a:t>
            </a:r>
            <a:r>
              <a:rPr lang="el-GR" sz="3100" dirty="0"/>
              <a:t>, </a:t>
            </a:r>
            <a:r>
              <a:rPr lang="el-GR" sz="3100" dirty="0" smtClean="0"/>
              <a:t>πολιτισμός, Δημοτική </a:t>
            </a:r>
            <a:r>
              <a:rPr lang="el-GR" sz="3100" dirty="0"/>
              <a:t>Κατασκήνωση </a:t>
            </a:r>
            <a:r>
              <a:rPr lang="el-GR" sz="3100" dirty="0" smtClean="0"/>
              <a:t>κ.λπ.</a:t>
            </a:r>
            <a:r>
              <a:rPr lang="el-GR" sz="3100" dirty="0" smtClean="0">
                <a:effectLst/>
              </a:rPr>
              <a:t> </a:t>
            </a:r>
            <a:endParaRPr lang="en-US" sz="3100" dirty="0"/>
          </a:p>
        </p:txBody>
      </p:sp>
    </p:spTree>
    <p:extLst>
      <p:ext uri="{BB962C8B-B14F-4D97-AF65-F5344CB8AC3E}">
        <p14:creationId xmlns:p14="http://schemas.microsoft.com/office/powerpoint/2010/main" val="364897520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200" dirty="0" smtClean="0"/>
              <a:t>Παιδεία – Δια βίου μάθηση</a:t>
            </a:r>
            <a:endParaRPr lang="en-US" sz="3200" dirty="0"/>
          </a:p>
        </p:txBody>
      </p:sp>
      <p:sp>
        <p:nvSpPr>
          <p:cNvPr id="3" name="Content Placeholder 2"/>
          <p:cNvSpPr>
            <a:spLocks noGrp="1"/>
          </p:cNvSpPr>
          <p:nvPr>
            <p:ph idx="1"/>
          </p:nvPr>
        </p:nvSpPr>
        <p:spPr>
          <a:xfrm>
            <a:off x="457200" y="1600200"/>
            <a:ext cx="8229600" cy="5087406"/>
          </a:xfrm>
        </p:spPr>
        <p:txBody>
          <a:bodyPr>
            <a:normAutofit lnSpcReduction="10000"/>
          </a:bodyPr>
          <a:lstStyle/>
          <a:p>
            <a:pPr marL="0" lvl="0" indent="0">
              <a:buNone/>
            </a:pPr>
            <a:r>
              <a:rPr lang="el-GR" sz="2600" dirty="0" smtClean="0"/>
              <a:t>ΠΡΟΣΧΟΛΙΚΗ ΑΓΩΓΗ</a:t>
            </a:r>
            <a:endParaRPr lang="en-US" sz="2600" dirty="0" smtClean="0"/>
          </a:p>
          <a:p>
            <a:pPr marL="0" lvl="0" indent="0">
              <a:buNone/>
            </a:pPr>
            <a:r>
              <a:rPr lang="el-GR" sz="2600" dirty="0" smtClean="0"/>
              <a:t>2017: νήπια: κάλυψη 100% των αναγκών με πρόσληψη προσωπικού </a:t>
            </a:r>
          </a:p>
          <a:p>
            <a:pPr marL="0" lvl="0" indent="0">
              <a:buNone/>
            </a:pPr>
            <a:r>
              <a:rPr lang="el-GR" sz="2600" dirty="0" smtClean="0"/>
              <a:t>βρέφη: κάλυψη 50% λόγω έλλειψης υποδομών</a:t>
            </a:r>
          </a:p>
          <a:p>
            <a:pPr lvl="0"/>
            <a:r>
              <a:rPr lang="el-GR" sz="2600" dirty="0" smtClean="0"/>
              <a:t>βρεφονηπιακοί σταθμοί: </a:t>
            </a:r>
            <a:r>
              <a:rPr lang="el-GR" sz="2600" dirty="0" smtClean="0">
                <a:solidFill>
                  <a:srgbClr val="FF0000"/>
                </a:solidFill>
              </a:rPr>
              <a:t>110 </a:t>
            </a:r>
            <a:r>
              <a:rPr lang="el-GR" sz="2600" dirty="0">
                <a:solidFill>
                  <a:srgbClr val="FF0000"/>
                </a:solidFill>
              </a:rPr>
              <a:t>βρέφη και νήπια</a:t>
            </a:r>
            <a:r>
              <a:rPr lang="el-GR" sz="2600" dirty="0"/>
              <a:t> με χαμηλά τροφεία βάσει οικονομικών και κοινωνικών </a:t>
            </a:r>
            <a:r>
              <a:rPr lang="el-GR" sz="2600" dirty="0" smtClean="0"/>
              <a:t>κριτηρίων + </a:t>
            </a:r>
            <a:r>
              <a:rPr lang="el-GR" sz="2600" dirty="0">
                <a:solidFill>
                  <a:srgbClr val="FF0000"/>
                </a:solidFill>
              </a:rPr>
              <a:t>100 βρέφη και νήπια </a:t>
            </a:r>
            <a:r>
              <a:rPr lang="el-GR" sz="2600" dirty="0" smtClean="0"/>
              <a:t>(πρόγραμμα ΕΕΤΑΑ </a:t>
            </a:r>
            <a:r>
              <a:rPr lang="el-GR" sz="2600" dirty="0"/>
              <a:t>“Εναρμόνιση Οικογενειακής και Επαγγελματικής Ζωής</a:t>
            </a:r>
            <a:r>
              <a:rPr lang="el-GR" sz="2600" dirty="0" smtClean="0"/>
              <a:t>”: προϋπολογισμός </a:t>
            </a:r>
            <a:r>
              <a:rPr lang="el-GR" sz="2600" b="1" dirty="0" smtClean="0">
                <a:solidFill>
                  <a:srgbClr val="FF0000"/>
                </a:solidFill>
              </a:rPr>
              <a:t>564.296 €</a:t>
            </a:r>
            <a:r>
              <a:rPr lang="el-GR" sz="2600" dirty="0" smtClean="0"/>
              <a:t>)</a:t>
            </a:r>
            <a:endParaRPr lang="el-GR" sz="2600" dirty="0" smtClean="0">
              <a:solidFill>
                <a:srgbClr val="FF0000"/>
              </a:solidFill>
            </a:endParaRPr>
          </a:p>
          <a:p>
            <a:pPr lvl="0"/>
            <a:r>
              <a:rPr lang="el-GR" sz="2600" dirty="0" smtClean="0"/>
              <a:t>αγορά εξοπλισμού</a:t>
            </a:r>
            <a:r>
              <a:rPr lang="el-GR" sz="2600" dirty="0"/>
              <a:t>:</a:t>
            </a:r>
            <a:r>
              <a:rPr lang="el-GR" sz="2600" dirty="0" smtClean="0"/>
              <a:t> </a:t>
            </a:r>
            <a:r>
              <a:rPr lang="el-GR" sz="2600" b="1" dirty="0" smtClean="0">
                <a:solidFill>
                  <a:srgbClr val="FF0000"/>
                </a:solidFill>
              </a:rPr>
              <a:t>15.000 €</a:t>
            </a:r>
          </a:p>
          <a:p>
            <a:pPr marL="0" lvl="0" indent="0">
              <a:buNone/>
            </a:pPr>
            <a:r>
              <a:rPr lang="el-GR" sz="2600" dirty="0" smtClean="0"/>
              <a:t>2018:  έγκριση χρηματοδότησης δύο βρεφικών τμημάτων που θα καλύψουν το 100 % των αναγκών </a:t>
            </a:r>
            <a:endParaRPr lang="el-GR" dirty="0"/>
          </a:p>
          <a:p>
            <a:pPr marL="0" indent="0">
              <a:buNone/>
            </a:pPr>
            <a:endParaRPr lang="en-US" dirty="0"/>
          </a:p>
        </p:txBody>
      </p:sp>
    </p:spTree>
    <p:extLst>
      <p:ext uri="{BB962C8B-B14F-4D97-AF65-F5344CB8AC3E}">
        <p14:creationId xmlns:p14="http://schemas.microsoft.com/office/powerpoint/2010/main" val="50145710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704036"/>
          </a:xfrm>
        </p:spPr>
        <p:txBody>
          <a:bodyPr>
            <a:normAutofit/>
          </a:bodyPr>
          <a:lstStyle/>
          <a:p>
            <a:r>
              <a:rPr lang="el-GR" sz="3200" dirty="0" smtClean="0"/>
              <a:t>Παιδεία – Δια βίου μάθηση</a:t>
            </a:r>
            <a:endParaRPr lang="en-US" sz="3200" dirty="0"/>
          </a:p>
        </p:txBody>
      </p:sp>
      <p:sp>
        <p:nvSpPr>
          <p:cNvPr id="3" name="Content Placeholder 2"/>
          <p:cNvSpPr>
            <a:spLocks noGrp="1"/>
          </p:cNvSpPr>
          <p:nvPr>
            <p:ph idx="1"/>
          </p:nvPr>
        </p:nvSpPr>
        <p:spPr>
          <a:xfrm>
            <a:off x="457200" y="978675"/>
            <a:ext cx="8229600" cy="5662327"/>
          </a:xfrm>
        </p:spPr>
        <p:txBody>
          <a:bodyPr>
            <a:normAutofit fontScale="70000" lnSpcReduction="20000"/>
          </a:bodyPr>
          <a:lstStyle/>
          <a:p>
            <a:pPr marL="0" lvl="2" indent="0">
              <a:buNone/>
            </a:pPr>
            <a:r>
              <a:rPr lang="el-GR" sz="3700" dirty="0" smtClean="0"/>
              <a:t>ΔΟΜΕΣ ΕΚΠΑΙΔΕΥΣΗΣ</a:t>
            </a:r>
          </a:p>
          <a:p>
            <a:pPr marL="0" lvl="2" indent="0">
              <a:buNone/>
            </a:pPr>
            <a:endParaRPr lang="el-GR" sz="2600" dirty="0" smtClean="0"/>
          </a:p>
          <a:p>
            <a:pPr lvl="0">
              <a:spcBef>
                <a:spcPts val="1128"/>
              </a:spcBef>
            </a:pPr>
            <a:r>
              <a:rPr lang="el-GR" dirty="0" smtClean="0"/>
              <a:t>επιχορήγηση μέσω ΚΑΠ σχολείων Α</a:t>
            </a:r>
            <a:r>
              <a:rPr lang="el-GR" dirty="0"/>
              <a:t>/θμιας και Β/θμιας Εκπαίδευσης για λειτουργικές </a:t>
            </a:r>
            <a:r>
              <a:rPr lang="el-GR" dirty="0" smtClean="0"/>
              <a:t>δαπάνες: 718.101 </a:t>
            </a:r>
            <a:r>
              <a:rPr lang="el-GR" dirty="0"/>
              <a:t>€ και για συντηρήσεις – επισκευές των σχολικών κτιρίων, με το ποσό περίπου 40.000 € (ΣΑΤΑ σχολείων).</a:t>
            </a:r>
          </a:p>
          <a:p>
            <a:pPr lvl="0">
              <a:spcBef>
                <a:spcPts val="1128"/>
              </a:spcBef>
            </a:pPr>
            <a:r>
              <a:rPr lang="el-GR" dirty="0" smtClean="0">
                <a:solidFill>
                  <a:srgbClr val="FF0000"/>
                </a:solidFill>
              </a:rPr>
              <a:t>ΑΣΠΑΙΤΕ</a:t>
            </a:r>
            <a:r>
              <a:rPr lang="el-GR" dirty="0" smtClean="0"/>
              <a:t>: Προγράμματα επαγγελματικής εξειδίκευσης </a:t>
            </a:r>
          </a:p>
          <a:p>
            <a:pPr marL="0" lvl="0" indent="0">
              <a:spcBef>
                <a:spcPts val="528"/>
              </a:spcBef>
              <a:buNone/>
            </a:pPr>
            <a:r>
              <a:rPr lang="el-GR" dirty="0" smtClean="0"/>
              <a:t>	2016: δύο θεματικές ενότητες &amp; 2017: τρεις θεματικές 	ενότητες.</a:t>
            </a:r>
            <a:endParaRPr lang="el-GR" dirty="0"/>
          </a:p>
          <a:p>
            <a:pPr lvl="0">
              <a:spcBef>
                <a:spcPts val="1128"/>
              </a:spcBef>
            </a:pPr>
            <a:r>
              <a:rPr lang="el-GR" dirty="0" smtClean="0">
                <a:solidFill>
                  <a:srgbClr val="FF0000"/>
                </a:solidFill>
              </a:rPr>
              <a:t>ΕΕΕΕΚ στη Χαιρώνεια</a:t>
            </a:r>
            <a:r>
              <a:rPr lang="el-GR" dirty="0" smtClean="0"/>
              <a:t>: Ίδρυση το 2015 με </a:t>
            </a:r>
            <a:r>
              <a:rPr lang="el-GR" dirty="0"/>
              <a:t>ενέργειες </a:t>
            </a:r>
            <a:r>
              <a:rPr lang="el-GR" dirty="0" smtClean="0"/>
              <a:t>της </a:t>
            </a:r>
            <a:r>
              <a:rPr lang="el-GR" dirty="0"/>
              <a:t>Δημοτικής </a:t>
            </a:r>
            <a:r>
              <a:rPr lang="el-GR" dirty="0" smtClean="0"/>
              <a:t>Αρχής. Λειτουργεί </a:t>
            </a:r>
            <a:r>
              <a:rPr lang="el-GR" dirty="0"/>
              <a:t>με αξιόλογα αποτελέσματα </a:t>
            </a:r>
            <a:endParaRPr lang="el-GR" dirty="0" smtClean="0"/>
          </a:p>
          <a:p>
            <a:pPr lvl="0">
              <a:spcBef>
                <a:spcPts val="1128"/>
              </a:spcBef>
            </a:pPr>
            <a:r>
              <a:rPr lang="el-GR" dirty="0" smtClean="0">
                <a:solidFill>
                  <a:srgbClr val="FF0000"/>
                </a:solidFill>
              </a:rPr>
              <a:t>Μουσικό Σχολείο στην Τ.Κ. Αγ. Γεώργιου</a:t>
            </a:r>
            <a:r>
              <a:rPr lang="el-GR" dirty="0" smtClean="0"/>
              <a:t>: Ίδρυση 2017 Ολοκλήρωση της κτιριακής υποδομής. Αρχή λειτουργίας </a:t>
            </a:r>
            <a:r>
              <a:rPr lang="el-GR" dirty="0"/>
              <a:t>τη σχολική χρονιά 2018 -2019</a:t>
            </a:r>
            <a:r>
              <a:rPr lang="el-GR" dirty="0" smtClean="0"/>
              <a:t>.</a:t>
            </a:r>
          </a:p>
          <a:p>
            <a:pPr lvl="0">
              <a:spcBef>
                <a:spcPts val="1128"/>
              </a:spcBef>
            </a:pPr>
            <a:r>
              <a:rPr lang="el-GR" dirty="0" smtClean="0">
                <a:solidFill>
                  <a:srgbClr val="FF0000"/>
                </a:solidFill>
              </a:rPr>
              <a:t>έχει υποβληθεί στο ΕΣΠΑ μελέτη για την ανέγερση του Ειδικού Σχολείου Α/βάθμιας εκπαίδευσης στη Λιβαδειά, με προϋπολογισμό </a:t>
            </a:r>
            <a:r>
              <a:rPr lang="el-GR" b="1" dirty="0" smtClean="0">
                <a:solidFill>
                  <a:srgbClr val="FF0000"/>
                </a:solidFill>
              </a:rPr>
              <a:t>1.800.000 </a:t>
            </a:r>
            <a:r>
              <a:rPr lang="el-GR" b="1" dirty="0" smtClean="0">
                <a:solidFill>
                  <a:srgbClr val="FF0000"/>
                </a:solidFill>
              </a:rPr>
              <a:t>€ </a:t>
            </a:r>
            <a:r>
              <a:rPr lang="el-GR" dirty="0" smtClean="0"/>
              <a:t>(προς αξιολ</a:t>
            </a:r>
            <a:r>
              <a:rPr lang="el-GR" dirty="0" smtClean="0"/>
              <a:t>όγηση)</a:t>
            </a:r>
            <a:endParaRPr lang="el-GR" dirty="0"/>
          </a:p>
          <a:p>
            <a:pPr marL="0" lvl="2" indent="0">
              <a:buNone/>
            </a:pPr>
            <a:endParaRPr lang="en-US" dirty="0"/>
          </a:p>
        </p:txBody>
      </p:sp>
    </p:spTree>
    <p:extLst>
      <p:ext uri="{BB962C8B-B14F-4D97-AF65-F5344CB8AC3E}">
        <p14:creationId xmlns:p14="http://schemas.microsoft.com/office/powerpoint/2010/main" val="398271336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200" dirty="0"/>
              <a:t>Παιδεία – Δια βίου μάθηση</a:t>
            </a:r>
            <a:endParaRPr lang="en-US" sz="3200" dirty="0"/>
          </a:p>
        </p:txBody>
      </p:sp>
      <p:sp>
        <p:nvSpPr>
          <p:cNvPr id="3" name="Content Placeholder 2"/>
          <p:cNvSpPr>
            <a:spLocks noGrp="1"/>
          </p:cNvSpPr>
          <p:nvPr>
            <p:ph idx="1"/>
          </p:nvPr>
        </p:nvSpPr>
        <p:spPr>
          <a:xfrm>
            <a:off x="457200" y="1328200"/>
            <a:ext cx="8229600" cy="5336104"/>
          </a:xfrm>
        </p:spPr>
        <p:txBody>
          <a:bodyPr>
            <a:normAutofit fontScale="70000" lnSpcReduction="20000"/>
          </a:bodyPr>
          <a:lstStyle/>
          <a:p>
            <a:pPr marL="0" indent="0">
              <a:buNone/>
            </a:pPr>
            <a:r>
              <a:rPr lang="el-GR" sz="3700" dirty="0" smtClean="0"/>
              <a:t>ΜΟΥΣΙΚΗ ΠΑΙΔΕΙΑ</a:t>
            </a:r>
          </a:p>
          <a:p>
            <a:pPr marL="0" indent="0">
              <a:buNone/>
            </a:pPr>
            <a:endParaRPr lang="el-GR" sz="2600" dirty="0"/>
          </a:p>
          <a:p>
            <a:pPr marL="0" lvl="0" indent="0">
              <a:buNone/>
            </a:pPr>
            <a:r>
              <a:rPr lang="el-GR" sz="3300" b="1" dirty="0" smtClean="0"/>
              <a:t>Δημοτικό Ωδείο: </a:t>
            </a:r>
            <a:r>
              <a:rPr lang="el-GR" sz="3300" dirty="0" smtClean="0"/>
              <a:t>αναβάθμιση υπηρεσιών και ανακαίνιση κτηρίου</a:t>
            </a:r>
          </a:p>
          <a:p>
            <a:pPr lvl="0"/>
            <a:r>
              <a:rPr lang="el-GR" sz="3300" b="1" dirty="0" smtClean="0"/>
              <a:t>135 </a:t>
            </a:r>
            <a:r>
              <a:rPr lang="el-GR" sz="3300" dirty="0"/>
              <a:t>μαθητές στα τμήματα μουσικής προπαιδείας σε όργανα και ανώτερα </a:t>
            </a:r>
            <a:r>
              <a:rPr lang="el-GR" sz="3300" dirty="0" smtClean="0"/>
              <a:t>θεωρητικά </a:t>
            </a:r>
          </a:p>
          <a:p>
            <a:pPr lvl="0"/>
            <a:r>
              <a:rPr lang="el-GR" sz="3300" b="1" dirty="0" smtClean="0"/>
              <a:t>8 </a:t>
            </a:r>
            <a:r>
              <a:rPr lang="el-GR" sz="3300" dirty="0"/>
              <a:t>καθηγητές (4 ΙΔΑΧ και 4 ΙΔΟΧ</a:t>
            </a:r>
            <a:r>
              <a:rPr lang="el-GR" sz="3300" dirty="0" smtClean="0"/>
              <a:t>)</a:t>
            </a:r>
          </a:p>
          <a:p>
            <a:pPr lvl="0"/>
            <a:r>
              <a:rPr lang="el-GR" sz="3300" dirty="0" smtClean="0"/>
              <a:t>κόστος </a:t>
            </a:r>
            <a:r>
              <a:rPr lang="el-GR" sz="3300" dirty="0"/>
              <a:t>λειτουργίας </a:t>
            </a:r>
            <a:r>
              <a:rPr lang="el-GR" sz="3300" dirty="0" smtClean="0"/>
              <a:t>για </a:t>
            </a:r>
            <a:r>
              <a:rPr lang="el-GR" sz="3300" dirty="0"/>
              <a:t>τα έτη </a:t>
            </a:r>
            <a:r>
              <a:rPr lang="el-GR" sz="3300" dirty="0">
                <a:solidFill>
                  <a:srgbClr val="000000"/>
                </a:solidFill>
              </a:rPr>
              <a:t>2016 – </a:t>
            </a:r>
            <a:r>
              <a:rPr lang="el-GR" sz="3300" dirty="0" smtClean="0">
                <a:solidFill>
                  <a:srgbClr val="000000"/>
                </a:solidFill>
              </a:rPr>
              <a:t>2017: </a:t>
            </a:r>
            <a:r>
              <a:rPr lang="el-GR" sz="3300" b="1" dirty="0" smtClean="0">
                <a:solidFill>
                  <a:srgbClr val="FF0000"/>
                </a:solidFill>
              </a:rPr>
              <a:t>200.401 </a:t>
            </a:r>
            <a:r>
              <a:rPr lang="el-GR" sz="3300" b="1" dirty="0">
                <a:solidFill>
                  <a:srgbClr val="FF0000"/>
                </a:solidFill>
              </a:rPr>
              <a:t>€ </a:t>
            </a:r>
            <a:r>
              <a:rPr lang="el-GR" sz="3300" dirty="0"/>
              <a:t>εκ των οποίων</a:t>
            </a:r>
            <a:r>
              <a:rPr lang="el-GR" sz="3300" b="1" dirty="0"/>
              <a:t> </a:t>
            </a:r>
            <a:r>
              <a:rPr lang="el-GR" sz="3300" b="1" dirty="0">
                <a:solidFill>
                  <a:srgbClr val="FF0000"/>
                </a:solidFill>
              </a:rPr>
              <a:t>145.000 €</a:t>
            </a:r>
            <a:r>
              <a:rPr lang="el-GR" sz="3300" b="1" dirty="0"/>
              <a:t> </a:t>
            </a:r>
            <a:r>
              <a:rPr lang="el-GR" sz="3300" dirty="0" smtClean="0"/>
              <a:t>είναι επιχορήγηση του Δήμου.</a:t>
            </a:r>
            <a:endParaRPr lang="el-GR" sz="3300" dirty="0"/>
          </a:p>
          <a:p>
            <a:pPr marL="0" lvl="0" indent="0">
              <a:buNone/>
            </a:pPr>
            <a:endParaRPr lang="el-GR" sz="3300" b="1" dirty="0" smtClean="0"/>
          </a:p>
          <a:p>
            <a:pPr marL="0" lvl="0" indent="0">
              <a:buNone/>
            </a:pPr>
            <a:r>
              <a:rPr lang="el-GR" sz="3300" b="1" dirty="0" smtClean="0"/>
              <a:t>Φιλαρμονική Ορχήστρα:</a:t>
            </a:r>
            <a:r>
              <a:rPr lang="el-GR" sz="3300" dirty="0" smtClean="0"/>
              <a:t> </a:t>
            </a:r>
            <a:r>
              <a:rPr lang="el-GR" sz="3300" dirty="0"/>
              <a:t>ενηλίκων και </a:t>
            </a:r>
            <a:r>
              <a:rPr lang="el-GR" sz="3300" dirty="0" smtClean="0"/>
              <a:t>παιδιών χωρίς δίδακτρα.</a:t>
            </a:r>
          </a:p>
          <a:p>
            <a:pPr marL="0" lvl="0" indent="0">
              <a:buNone/>
            </a:pPr>
            <a:r>
              <a:rPr lang="el-GR" sz="3300" dirty="0" smtClean="0"/>
              <a:t>Κόστος </a:t>
            </a:r>
            <a:r>
              <a:rPr lang="el-GR" sz="3300" dirty="0"/>
              <a:t>λειτουργίας και </a:t>
            </a:r>
            <a:r>
              <a:rPr lang="el-GR" sz="3300" dirty="0" smtClean="0"/>
              <a:t>εξοπλισμού: </a:t>
            </a:r>
            <a:r>
              <a:rPr lang="el-GR" sz="3300" b="1" dirty="0" smtClean="0">
                <a:solidFill>
                  <a:srgbClr val="FF0000"/>
                </a:solidFill>
              </a:rPr>
              <a:t>48.126 </a:t>
            </a:r>
            <a:r>
              <a:rPr lang="el-GR" sz="3300" b="1" dirty="0">
                <a:solidFill>
                  <a:srgbClr val="FF0000"/>
                </a:solidFill>
              </a:rPr>
              <a:t>€ </a:t>
            </a:r>
            <a:r>
              <a:rPr lang="el-GR" sz="3300" dirty="0" smtClean="0"/>
              <a:t>(2016 </a:t>
            </a:r>
            <a:r>
              <a:rPr lang="el-GR" sz="3300" dirty="0"/>
              <a:t>-</a:t>
            </a:r>
            <a:r>
              <a:rPr lang="el-GR" sz="3300" dirty="0" smtClean="0"/>
              <a:t>2017).</a:t>
            </a:r>
            <a:r>
              <a:rPr lang="el-GR" sz="3300" b="1" dirty="0" smtClean="0"/>
              <a:t> </a:t>
            </a:r>
            <a:endParaRPr lang="el-GR" sz="3300" dirty="0"/>
          </a:p>
          <a:p>
            <a:pPr marL="0" lvl="0" indent="0">
              <a:buNone/>
            </a:pPr>
            <a:endParaRPr lang="el-GR" sz="3300" b="1" dirty="0"/>
          </a:p>
          <a:p>
            <a:pPr marL="0" lvl="0" indent="0">
              <a:buNone/>
            </a:pPr>
            <a:r>
              <a:rPr lang="el-GR" sz="3300" b="1" dirty="0" smtClean="0"/>
              <a:t>Δημοτική Χορωδία: </a:t>
            </a:r>
            <a:r>
              <a:rPr lang="el-GR" sz="3300" dirty="0" smtClean="0"/>
              <a:t>αναπτύσσει </a:t>
            </a:r>
            <a:r>
              <a:rPr lang="el-GR" sz="3300" dirty="0"/>
              <a:t>δράση συμμετέχοντας σε χορωδιακά φεστιβάλ εντός και εκτός του Δήμου.</a:t>
            </a:r>
          </a:p>
          <a:p>
            <a:pPr marL="0" indent="0">
              <a:buNone/>
            </a:pPr>
            <a:endParaRPr lang="en-US" sz="2600" dirty="0"/>
          </a:p>
        </p:txBody>
      </p:sp>
    </p:spTree>
    <p:extLst>
      <p:ext uri="{BB962C8B-B14F-4D97-AF65-F5344CB8AC3E}">
        <p14:creationId xmlns:p14="http://schemas.microsoft.com/office/powerpoint/2010/main" val="143762421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00041"/>
            <a:ext cx="8229600" cy="4926122"/>
          </a:xfrm>
        </p:spPr>
        <p:txBody>
          <a:bodyPr/>
          <a:lstStyle/>
          <a:p>
            <a:pPr marL="0" indent="0" algn="ctr">
              <a:buNone/>
            </a:pPr>
            <a:r>
              <a:rPr lang="el-GR" sz="4800" b="1" dirty="0" smtClean="0">
                <a:solidFill>
                  <a:schemeClr val="tx2"/>
                </a:solidFill>
                <a:effectLst>
                  <a:outerShdw blurRad="50800" dist="38100" dir="2700000" algn="tl" rotWithShape="0">
                    <a:srgbClr val="000000">
                      <a:alpha val="43000"/>
                    </a:srgbClr>
                  </a:outerShdw>
                </a:effectLst>
              </a:rPr>
              <a:t>Συνολική δαπάνη (2016-2017) για </a:t>
            </a:r>
            <a:r>
              <a:rPr lang="el-GR" sz="4800" b="1" dirty="0">
                <a:solidFill>
                  <a:schemeClr val="tx2"/>
                </a:solidFill>
                <a:effectLst>
                  <a:outerShdw blurRad="50800" dist="38100" dir="2700000" algn="tl" rotWithShape="0">
                    <a:srgbClr val="000000">
                      <a:alpha val="43000"/>
                    </a:srgbClr>
                  </a:outerShdw>
                </a:effectLst>
              </a:rPr>
              <a:t>τις </a:t>
            </a:r>
            <a:r>
              <a:rPr lang="el-GR" sz="4800" b="1" dirty="0" smtClean="0">
                <a:solidFill>
                  <a:schemeClr val="tx2"/>
                </a:solidFill>
                <a:effectLst>
                  <a:outerShdw blurRad="50800" dist="38100" dir="2700000" algn="tl" rotWithShape="0">
                    <a:srgbClr val="000000">
                      <a:alpha val="43000"/>
                    </a:srgbClr>
                  </a:outerShdw>
                </a:effectLst>
              </a:rPr>
              <a:t>δράσεις </a:t>
            </a:r>
            <a:r>
              <a:rPr lang="el-GR" sz="4800" b="1" dirty="0">
                <a:solidFill>
                  <a:schemeClr val="tx2"/>
                </a:solidFill>
                <a:effectLst>
                  <a:outerShdw blurRad="50800" dist="38100" dir="2700000" algn="tl" rotWithShape="0">
                    <a:srgbClr val="000000">
                      <a:alpha val="43000"/>
                    </a:srgbClr>
                  </a:outerShdw>
                </a:effectLst>
              </a:rPr>
              <a:t>Κοινωνικής Πολιτικής και </a:t>
            </a:r>
            <a:r>
              <a:rPr lang="el-GR" sz="4800" b="1" dirty="0" smtClean="0">
                <a:solidFill>
                  <a:schemeClr val="tx2"/>
                </a:solidFill>
                <a:effectLst>
                  <a:outerShdw blurRad="50800" dist="38100" dir="2700000" algn="tl" rotWithShape="0">
                    <a:srgbClr val="000000">
                      <a:alpha val="43000"/>
                    </a:srgbClr>
                  </a:outerShdw>
                </a:effectLst>
              </a:rPr>
              <a:t>Παιδείας: </a:t>
            </a:r>
            <a:r>
              <a:rPr lang="el-GR" sz="6000" b="1" dirty="0">
                <a:solidFill>
                  <a:srgbClr val="FF0000"/>
                </a:solidFill>
                <a:effectLst>
                  <a:outerShdw blurRad="50800" dist="38100" dir="2700000" algn="tl" rotWithShape="0">
                    <a:srgbClr val="000000">
                      <a:alpha val="43000"/>
                    </a:srgbClr>
                  </a:outerShdw>
                </a:effectLst>
              </a:rPr>
              <a:t>1.620.921 </a:t>
            </a:r>
            <a:r>
              <a:rPr lang="el-GR" sz="6000" b="1" dirty="0" smtClean="0">
                <a:solidFill>
                  <a:srgbClr val="FF0000"/>
                </a:solidFill>
                <a:effectLst>
                  <a:outerShdw blurRad="50800" dist="38100" dir="2700000" algn="tl" rotWithShape="0">
                    <a:srgbClr val="000000">
                      <a:alpha val="43000"/>
                    </a:srgbClr>
                  </a:outerShdw>
                </a:effectLst>
              </a:rPr>
              <a:t>€</a:t>
            </a:r>
            <a:endParaRPr lang="el-GR" sz="6000" dirty="0">
              <a:effectLst>
                <a:outerShdw blurRad="50800" dist="38100" dir="2700000" algn="tl" rotWithShape="0">
                  <a:srgbClr val="000000">
                    <a:alpha val="43000"/>
                  </a:srgbClr>
                </a:outerShdw>
              </a:effectLst>
            </a:endParaRPr>
          </a:p>
          <a:p>
            <a:endParaRPr lang="en-US" dirty="0"/>
          </a:p>
        </p:txBody>
      </p:sp>
    </p:spTree>
    <p:extLst>
      <p:ext uri="{BB962C8B-B14F-4D97-AF65-F5344CB8AC3E}">
        <p14:creationId xmlns:p14="http://schemas.microsoft.com/office/powerpoint/2010/main" val="27944645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l-GR" sz="3600" b="1" dirty="0"/>
              <a:t>ΠΟΛΙΤΙΣΜΟΣ</a:t>
            </a:r>
            <a:r>
              <a:rPr lang="el-GR" dirty="0"/>
              <a:t/>
            </a:r>
            <a:br>
              <a:rPr lang="el-GR" dirty="0"/>
            </a:br>
            <a:endParaRPr lang="en-US" dirty="0"/>
          </a:p>
        </p:txBody>
      </p:sp>
      <p:sp>
        <p:nvSpPr>
          <p:cNvPr id="3" name="Content Placeholder 2"/>
          <p:cNvSpPr>
            <a:spLocks noGrp="1"/>
          </p:cNvSpPr>
          <p:nvPr>
            <p:ph idx="1"/>
          </p:nvPr>
        </p:nvSpPr>
        <p:spPr>
          <a:xfrm>
            <a:off x="457200" y="1048579"/>
            <a:ext cx="8229600" cy="5534169"/>
          </a:xfrm>
        </p:spPr>
        <p:txBody>
          <a:bodyPr>
            <a:normAutofit fontScale="62500" lnSpcReduction="20000"/>
          </a:bodyPr>
          <a:lstStyle/>
          <a:p>
            <a:pPr lvl="0">
              <a:spcAft>
                <a:spcPts val="600"/>
              </a:spcAft>
            </a:pPr>
            <a:r>
              <a:rPr lang="el-GR" sz="3700" dirty="0" smtClean="0"/>
              <a:t>Αναβάθμιση των θεσμικών εκδηλώσεων </a:t>
            </a:r>
            <a:r>
              <a:rPr lang="el-GR" sz="3700" dirty="0"/>
              <a:t>του Δήμου  </a:t>
            </a:r>
            <a:r>
              <a:rPr lang="el-GR" sz="3700" dirty="0" smtClean="0"/>
              <a:t>              (</a:t>
            </a:r>
            <a:r>
              <a:rPr lang="el-GR" sz="3700" dirty="0"/>
              <a:t>Πάσχα, Τροφώνια, Χριστούγεννα) </a:t>
            </a:r>
          </a:p>
          <a:p>
            <a:pPr lvl="0">
              <a:spcAft>
                <a:spcPts val="600"/>
              </a:spcAft>
            </a:pPr>
            <a:r>
              <a:rPr lang="el-GR" sz="3700" dirty="0" smtClean="0"/>
              <a:t>επέκταση των εκδηλώσεων </a:t>
            </a:r>
            <a:r>
              <a:rPr lang="el-GR" sz="3700" dirty="0"/>
              <a:t>σε όλες της Δημοτικές </a:t>
            </a:r>
            <a:r>
              <a:rPr lang="el-GR" sz="3700" dirty="0" smtClean="0"/>
              <a:t>και τοπικές Κοινότητες.  </a:t>
            </a:r>
          </a:p>
          <a:p>
            <a:pPr lvl="0">
              <a:spcAft>
                <a:spcPts val="600"/>
              </a:spcAft>
            </a:pPr>
            <a:r>
              <a:rPr lang="el-GR" sz="3700" dirty="0" smtClean="0"/>
              <a:t>διοργάνωση σημαντικών </a:t>
            </a:r>
            <a:r>
              <a:rPr lang="el-GR" sz="3700" dirty="0"/>
              <a:t>εκδηλώσεων (</a:t>
            </a:r>
            <a:r>
              <a:rPr lang="el-GR" sz="3700" dirty="0" smtClean="0"/>
              <a:t>έκθεσεις </a:t>
            </a:r>
            <a:r>
              <a:rPr lang="el-GR" sz="3700" dirty="0"/>
              <a:t>ζωγραφικής </a:t>
            </a:r>
            <a:r>
              <a:rPr lang="el-GR" sz="3700" dirty="0" smtClean="0"/>
              <a:t>Κοκκινίδη</a:t>
            </a:r>
            <a:r>
              <a:rPr lang="el-GR" sz="3700" dirty="0"/>
              <a:t>, </a:t>
            </a:r>
            <a:r>
              <a:rPr lang="el-GR" sz="3700" dirty="0" smtClean="0"/>
              <a:t>για τον Νίκο </a:t>
            </a:r>
            <a:r>
              <a:rPr lang="el-GR" sz="3700" dirty="0"/>
              <a:t>Καζαντζάκη, </a:t>
            </a:r>
            <a:r>
              <a:rPr lang="el-GR" sz="3700" dirty="0" smtClean="0"/>
              <a:t>παραδοσιακών μουσικών οργάνων, συναυλίες, βιβλιοπαρουσιάσεις κ.</a:t>
            </a:r>
            <a:r>
              <a:rPr lang="el-GR" sz="3700" dirty="0"/>
              <a:t>α</a:t>
            </a:r>
            <a:r>
              <a:rPr lang="el-GR" sz="3700" dirty="0" smtClean="0"/>
              <a:t>.)</a:t>
            </a:r>
            <a:endParaRPr lang="el-GR" sz="3700" dirty="0"/>
          </a:p>
          <a:p>
            <a:pPr lvl="0">
              <a:spcAft>
                <a:spcPts val="600"/>
              </a:spcAft>
            </a:pPr>
            <a:r>
              <a:rPr lang="el-GR" sz="3700" dirty="0"/>
              <a:t>Έσοδα από εκδηλώσεις που διοργανώνει ο Δήμος Λεβαδέων διανέμονται και σε κοινωνικούς </a:t>
            </a:r>
            <a:r>
              <a:rPr lang="el-GR" sz="3700" dirty="0" smtClean="0"/>
              <a:t>φορείς και ιδρύματα</a:t>
            </a:r>
            <a:endParaRPr lang="el-GR" sz="3700" dirty="0"/>
          </a:p>
          <a:p>
            <a:pPr lvl="0">
              <a:spcAft>
                <a:spcPts val="600"/>
              </a:spcAft>
            </a:pPr>
            <a:r>
              <a:rPr lang="el-GR" sz="3700" dirty="0"/>
              <a:t>Εκπονήθηκε </a:t>
            </a:r>
            <a:r>
              <a:rPr lang="el-GR" sz="3700" dirty="0" smtClean="0"/>
              <a:t>κανονισμός </a:t>
            </a:r>
            <a:r>
              <a:rPr lang="el-GR" sz="3700" dirty="0"/>
              <a:t>παραχώρησης και λειτουργίας δημοτικών χώρων πολιτιστικού ενδιαφέροντος και κανονισμός συνεργασιών του Δήμου με πολιτιστικούς φορείς</a:t>
            </a:r>
          </a:p>
          <a:p>
            <a:pPr>
              <a:spcAft>
                <a:spcPts val="600"/>
              </a:spcAft>
            </a:pPr>
            <a:r>
              <a:rPr lang="el-GR" sz="3700" dirty="0" smtClean="0"/>
              <a:t>Εκδόθηκαν: λεύκωμα </a:t>
            </a:r>
            <a:r>
              <a:rPr lang="el-GR" sz="3700" dirty="0" smtClean="0"/>
              <a:t>για τον </a:t>
            </a:r>
            <a:r>
              <a:rPr lang="el-GR" sz="3700" dirty="0" smtClean="0"/>
              <a:t>Θεόδωρο </a:t>
            </a:r>
            <a:r>
              <a:rPr lang="el-GR" sz="3700" dirty="0"/>
              <a:t>Λαζαρή σε 2.000 </a:t>
            </a:r>
            <a:r>
              <a:rPr lang="el-GR" sz="3700" dirty="0" smtClean="0"/>
              <a:t>αντίτυπα,</a:t>
            </a:r>
            <a:r>
              <a:rPr lang="el-GR" sz="3700" b="1" dirty="0" smtClean="0"/>
              <a:t> </a:t>
            </a:r>
            <a:r>
              <a:rPr lang="el-GR" sz="3700" dirty="0" smtClean="0"/>
              <a:t>και βιβλίο της Βιβής Βασιλοπούλου για το Σπήλαιο </a:t>
            </a:r>
            <a:r>
              <a:rPr lang="el-GR" sz="3700" dirty="0"/>
              <a:t>της Νύμφης της </a:t>
            </a:r>
            <a:r>
              <a:rPr lang="el-GR" sz="3700" dirty="0" smtClean="0"/>
              <a:t>Κορώνειας </a:t>
            </a:r>
            <a:r>
              <a:rPr lang="el-GR" sz="3700" dirty="0"/>
              <a:t>σε 1.000 </a:t>
            </a:r>
            <a:r>
              <a:rPr lang="el-GR" sz="3700" dirty="0" smtClean="0"/>
              <a:t>αντίτυπα, συνολ. προϋπολογισμού </a:t>
            </a:r>
            <a:r>
              <a:rPr lang="el-GR" sz="3700" b="1" dirty="0" smtClean="0">
                <a:solidFill>
                  <a:srgbClr val="FF0000"/>
                </a:solidFill>
              </a:rPr>
              <a:t>30.000 </a:t>
            </a:r>
            <a:r>
              <a:rPr lang="el-GR" sz="3700" b="1" dirty="0">
                <a:solidFill>
                  <a:srgbClr val="FF0000"/>
                </a:solidFill>
              </a:rPr>
              <a:t>€</a:t>
            </a:r>
          </a:p>
          <a:p>
            <a:endParaRPr lang="el-GR" sz="3700" dirty="0"/>
          </a:p>
          <a:p>
            <a:pPr marL="0" indent="0">
              <a:buNone/>
            </a:pPr>
            <a:endParaRPr lang="en-US" dirty="0"/>
          </a:p>
        </p:txBody>
      </p:sp>
    </p:spTree>
    <p:extLst>
      <p:ext uri="{BB962C8B-B14F-4D97-AF65-F5344CB8AC3E}">
        <p14:creationId xmlns:p14="http://schemas.microsoft.com/office/powerpoint/2010/main" val="114762583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pPr marL="0" indent="0" algn="ctr">
              <a:buNone/>
            </a:pPr>
            <a:r>
              <a:rPr lang="el-GR" sz="5200" b="1" dirty="0" smtClean="0">
                <a:solidFill>
                  <a:schemeClr val="tx2"/>
                </a:solidFill>
                <a:effectLst>
                  <a:outerShdw blurRad="50800" dist="38100" dir="2700000" algn="tl" rotWithShape="0">
                    <a:srgbClr val="000000">
                      <a:alpha val="43000"/>
                    </a:srgbClr>
                  </a:outerShdw>
                </a:effectLst>
              </a:rPr>
              <a:t>Συνολική δαπάνη (2016-2017)   για </a:t>
            </a:r>
            <a:r>
              <a:rPr lang="el-GR" sz="5200" b="1" dirty="0">
                <a:solidFill>
                  <a:schemeClr val="tx2"/>
                </a:solidFill>
                <a:effectLst>
                  <a:outerShdw blurRad="50800" dist="38100" dir="2700000" algn="tl" rotWithShape="0">
                    <a:srgbClr val="000000">
                      <a:alpha val="43000"/>
                    </a:srgbClr>
                  </a:outerShdw>
                </a:effectLst>
              </a:rPr>
              <a:t>τον τομέα του </a:t>
            </a:r>
            <a:r>
              <a:rPr lang="el-GR" sz="5200" b="1" dirty="0" smtClean="0">
                <a:solidFill>
                  <a:schemeClr val="tx2"/>
                </a:solidFill>
                <a:effectLst>
                  <a:outerShdw blurRad="50800" dist="38100" dir="2700000" algn="tl" rotWithShape="0">
                    <a:srgbClr val="000000">
                      <a:alpha val="43000"/>
                    </a:srgbClr>
                  </a:outerShdw>
                </a:effectLst>
              </a:rPr>
              <a:t>Πολιτισμού: </a:t>
            </a:r>
          </a:p>
          <a:p>
            <a:pPr marL="0" indent="0" algn="ctr">
              <a:buNone/>
            </a:pPr>
            <a:r>
              <a:rPr lang="el-GR" sz="7100" b="1" dirty="0" smtClean="0">
                <a:solidFill>
                  <a:srgbClr val="FF0000"/>
                </a:solidFill>
                <a:effectLst>
                  <a:outerShdw blurRad="50800" dist="38100" dir="2700000" algn="tl" rotWithShape="0">
                    <a:srgbClr val="000000">
                      <a:alpha val="43000"/>
                    </a:srgbClr>
                  </a:outerShdw>
                </a:effectLst>
              </a:rPr>
              <a:t>212.960 €</a:t>
            </a:r>
            <a:endParaRPr lang="el-GR" sz="7100" dirty="0">
              <a:solidFill>
                <a:srgbClr val="FF0000"/>
              </a:solidFill>
              <a:effectLst>
                <a:outerShdw blurRad="50800" dist="38100" dir="2700000" algn="tl" rotWithShape="0">
                  <a:srgbClr val="000000">
                    <a:alpha val="43000"/>
                  </a:srgbClr>
                </a:outerShdw>
              </a:effectLst>
            </a:endParaRPr>
          </a:p>
          <a:p>
            <a:pPr marL="0" lvl="0" indent="0">
              <a:buNone/>
            </a:pPr>
            <a:endParaRPr lang="el-GR" dirty="0" smtClean="0"/>
          </a:p>
          <a:p>
            <a:pPr marL="0" lvl="0" indent="0">
              <a:buNone/>
            </a:pPr>
            <a:endParaRPr lang="el-GR" dirty="0" smtClean="0"/>
          </a:p>
          <a:p>
            <a:pPr marL="0" lvl="0" indent="0">
              <a:buNone/>
            </a:pPr>
            <a:r>
              <a:rPr lang="el-GR" dirty="0" smtClean="0"/>
              <a:t>Κατατέθηκε </a:t>
            </a:r>
            <a:r>
              <a:rPr lang="el-GR" dirty="0"/>
              <a:t>με </a:t>
            </a:r>
            <a:r>
              <a:rPr lang="el-GR" dirty="0" smtClean="0"/>
              <a:t>πέντε ευρωπαίους εταίρους</a:t>
            </a:r>
            <a:r>
              <a:rPr lang="el-GR" b="1" dirty="0" smtClean="0"/>
              <a:t> </a:t>
            </a:r>
            <a:r>
              <a:rPr lang="el-GR" dirty="0" smtClean="0"/>
              <a:t>πρόταση </a:t>
            </a:r>
            <a:r>
              <a:rPr lang="el-GR" dirty="0"/>
              <a:t>για συμμετοχή στο </a:t>
            </a:r>
            <a:r>
              <a:rPr lang="el-GR" dirty="0" smtClean="0"/>
              <a:t>πρόγραμμα </a:t>
            </a:r>
            <a:r>
              <a:rPr lang="el-GR" dirty="0"/>
              <a:t>«Δημιουργική Ευρώπη» για την ανάπτυξη πολιτιστικών δράσεων </a:t>
            </a:r>
            <a:r>
              <a:rPr lang="el-GR" dirty="0" smtClean="0"/>
              <a:t>και παρεμβάσεων στα αστικά </a:t>
            </a:r>
            <a:r>
              <a:rPr lang="el-GR" dirty="0" smtClean="0"/>
              <a:t>ποτάμια </a:t>
            </a:r>
            <a:r>
              <a:rPr lang="el-GR" dirty="0" smtClean="0"/>
              <a:t>(προς αξιολόγηση)  </a:t>
            </a:r>
            <a:endParaRPr lang="el-GR" dirty="0"/>
          </a:p>
          <a:p>
            <a:endParaRPr lang="en-US" dirty="0"/>
          </a:p>
        </p:txBody>
      </p:sp>
    </p:spTree>
    <p:extLst>
      <p:ext uri="{BB962C8B-B14F-4D97-AF65-F5344CB8AC3E}">
        <p14:creationId xmlns:p14="http://schemas.microsoft.com/office/powerpoint/2010/main" val="225663115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762"/>
            <a:ext cx="8229600" cy="862679"/>
          </a:xfrm>
        </p:spPr>
        <p:txBody>
          <a:bodyPr>
            <a:normAutofit fontScale="90000"/>
          </a:bodyPr>
          <a:lstStyle/>
          <a:p>
            <a:pPr lvl="0"/>
            <a:r>
              <a:rPr lang="el-GR" sz="3600" b="1" dirty="0"/>
              <a:t>ΑΘΛΗΤΙΣΜΟΣ</a:t>
            </a:r>
            <a:r>
              <a:rPr lang="el-GR" dirty="0"/>
              <a:t/>
            </a:r>
            <a:br>
              <a:rPr lang="el-GR" dirty="0"/>
            </a:br>
            <a:endParaRPr lang="en-US" dirty="0"/>
          </a:p>
        </p:txBody>
      </p:sp>
      <p:sp>
        <p:nvSpPr>
          <p:cNvPr id="3" name="Content Placeholder 2"/>
          <p:cNvSpPr>
            <a:spLocks noGrp="1"/>
          </p:cNvSpPr>
          <p:nvPr>
            <p:ph idx="1"/>
          </p:nvPr>
        </p:nvSpPr>
        <p:spPr>
          <a:xfrm>
            <a:off x="457200" y="790789"/>
            <a:ext cx="8229600" cy="5727231"/>
          </a:xfrm>
        </p:spPr>
        <p:txBody>
          <a:bodyPr>
            <a:normAutofit fontScale="25000" lnSpcReduction="20000"/>
          </a:bodyPr>
          <a:lstStyle/>
          <a:p>
            <a:pPr marL="0" indent="0">
              <a:spcAft>
                <a:spcPts val="600"/>
              </a:spcAft>
              <a:buNone/>
            </a:pPr>
            <a:r>
              <a:rPr lang="el-GR" sz="7200" dirty="0" smtClean="0"/>
              <a:t>Ο αθλητισμός </a:t>
            </a:r>
            <a:r>
              <a:rPr lang="el-GR" sz="7200" dirty="0"/>
              <a:t>αποτελεί </a:t>
            </a:r>
            <a:r>
              <a:rPr lang="el-GR" sz="7200" dirty="0" smtClean="0"/>
              <a:t>προτεραιότητα </a:t>
            </a:r>
            <a:r>
              <a:rPr lang="el-GR" sz="7200" dirty="0"/>
              <a:t>της Δημοτικής </a:t>
            </a:r>
            <a:r>
              <a:rPr lang="el-GR" sz="7200" dirty="0" smtClean="0"/>
              <a:t>Αρχής:</a:t>
            </a:r>
          </a:p>
          <a:p>
            <a:pPr marL="0" indent="0">
              <a:buNone/>
            </a:pPr>
            <a:r>
              <a:rPr lang="el-GR" sz="7200" dirty="0" smtClean="0"/>
              <a:t>• εκπονήθηκε </a:t>
            </a:r>
            <a:r>
              <a:rPr lang="el-GR" sz="7200" dirty="0"/>
              <a:t>ο Κανονισμός λειτουργίας και χρήσης των αθλητικών </a:t>
            </a:r>
            <a:r>
              <a:rPr lang="el-GR" sz="7200" dirty="0" smtClean="0"/>
              <a:t>εγκαταστάσεων</a:t>
            </a:r>
          </a:p>
          <a:p>
            <a:pPr marL="0" indent="0">
              <a:buNone/>
            </a:pPr>
            <a:r>
              <a:rPr lang="el-GR" sz="7200" dirty="0" smtClean="0"/>
              <a:t>• βελτιώθηκαν και συμπληρώνονται οι  αθλητικές υποδομές</a:t>
            </a:r>
          </a:p>
          <a:p>
            <a:pPr marL="0" indent="0">
              <a:buNone/>
            </a:pPr>
            <a:r>
              <a:rPr lang="el-GR" sz="7200" dirty="0" smtClean="0"/>
              <a:t>• συστηματική συνεργασία με τους αθλητικούς συλλόγους του Δήμου</a:t>
            </a:r>
          </a:p>
          <a:p>
            <a:pPr marL="0" indent="0">
              <a:buNone/>
            </a:pPr>
            <a:endParaRPr lang="el-GR" sz="5600" dirty="0" smtClean="0"/>
          </a:p>
          <a:p>
            <a:pPr marL="0" indent="0">
              <a:spcAft>
                <a:spcPts val="600"/>
              </a:spcAft>
              <a:buNone/>
            </a:pPr>
            <a:r>
              <a:rPr lang="el-GR" sz="6400" dirty="0" smtClean="0"/>
              <a:t>Διοργανώθηκαν αθλητικές εκδηλώσεις τοπικού και </a:t>
            </a:r>
            <a:r>
              <a:rPr lang="el-GR" sz="6400" dirty="0"/>
              <a:t>πανελληνίου </a:t>
            </a:r>
            <a:r>
              <a:rPr lang="el-GR" sz="6400" dirty="0" smtClean="0"/>
              <a:t>ενδιαφέροντος: </a:t>
            </a:r>
            <a:endParaRPr lang="el-GR" sz="6400" dirty="0"/>
          </a:p>
          <a:p>
            <a:pPr lvl="0"/>
            <a:r>
              <a:rPr lang="el-GR" sz="6400" dirty="0" smtClean="0"/>
              <a:t>τελική φάση </a:t>
            </a:r>
            <a:r>
              <a:rPr lang="el-GR" sz="6400" dirty="0"/>
              <a:t>του πανελληνίου πρωταθλήματος εφήβων </a:t>
            </a:r>
            <a:r>
              <a:rPr lang="en-US" sz="6400" dirty="0" smtClean="0"/>
              <a:t>Handball</a:t>
            </a:r>
            <a:r>
              <a:rPr lang="el-GR" sz="6400" dirty="0" smtClean="0"/>
              <a:t>, συνδιοργάνωση </a:t>
            </a:r>
            <a:r>
              <a:rPr lang="el-GR" sz="6400" dirty="0"/>
              <a:t>με την Ομοσπονδία </a:t>
            </a:r>
          </a:p>
          <a:p>
            <a:pPr lvl="0"/>
            <a:r>
              <a:rPr lang="el-GR" sz="6400" dirty="0" smtClean="0"/>
              <a:t>διεθνές </a:t>
            </a:r>
            <a:r>
              <a:rPr lang="el-GR" sz="6400" dirty="0"/>
              <a:t>Τουρνουά </a:t>
            </a:r>
            <a:r>
              <a:rPr lang="el-GR" sz="6400" dirty="0" smtClean="0"/>
              <a:t>αντιπτέρισης, συνδιοργάνωση </a:t>
            </a:r>
            <a:r>
              <a:rPr lang="el-GR" sz="6400" dirty="0"/>
              <a:t>με την </a:t>
            </a:r>
            <a:r>
              <a:rPr lang="el-GR" sz="6400" dirty="0" smtClean="0"/>
              <a:t>Ομοσπονδία</a:t>
            </a:r>
            <a:endParaRPr lang="el-GR" sz="6400" dirty="0"/>
          </a:p>
          <a:p>
            <a:pPr lvl="0"/>
            <a:r>
              <a:rPr lang="el-GR" sz="6400" dirty="0" smtClean="0"/>
              <a:t>διοργάνωση δυο </a:t>
            </a:r>
            <a:r>
              <a:rPr lang="el-GR" sz="6400" dirty="0"/>
              <a:t>Ελικώνιων Ορειβατικών Συναντήσεων</a:t>
            </a:r>
          </a:p>
          <a:p>
            <a:pPr lvl="0"/>
            <a:r>
              <a:rPr lang="el-GR" sz="6400" dirty="0" smtClean="0"/>
              <a:t>συνδιοργάνωση </a:t>
            </a:r>
            <a:r>
              <a:rPr lang="el-GR" sz="6400" dirty="0"/>
              <a:t>με </a:t>
            </a:r>
            <a:r>
              <a:rPr lang="el-GR" sz="6400" dirty="0" smtClean="0"/>
              <a:t>τον ΑΚΟΛ δύο </a:t>
            </a:r>
            <a:r>
              <a:rPr lang="el-GR" sz="6400" dirty="0"/>
              <a:t>Ορεινών Αγώνων Δρόμου ”</a:t>
            </a:r>
            <a:r>
              <a:rPr lang="el-GR" sz="6400" dirty="0" smtClean="0"/>
              <a:t>ΛΕΒΑΔΟΣ</a:t>
            </a:r>
            <a:r>
              <a:rPr lang="el-GR" sz="6400" dirty="0"/>
              <a:t>” επίσης </a:t>
            </a:r>
            <a:r>
              <a:rPr lang="el-GR" sz="6400" dirty="0" smtClean="0"/>
              <a:t>δύο</a:t>
            </a:r>
            <a:r>
              <a:rPr lang="el-GR" sz="6400" b="1" dirty="0" smtClean="0"/>
              <a:t> </a:t>
            </a:r>
            <a:r>
              <a:rPr lang="el-GR" sz="6400" dirty="0"/>
              <a:t>Ημιμαραθωνίων</a:t>
            </a:r>
            <a:r>
              <a:rPr lang="el-GR" sz="6400" b="1" dirty="0"/>
              <a:t> </a:t>
            </a:r>
            <a:r>
              <a:rPr lang="el-GR" sz="6400" dirty="0"/>
              <a:t>”</a:t>
            </a:r>
            <a:r>
              <a:rPr lang="el-GR" sz="6400" dirty="0" smtClean="0"/>
              <a:t>ΤΡΟΦΩΝΙΟΣ</a:t>
            </a:r>
            <a:r>
              <a:rPr lang="el-GR" sz="6400" dirty="0"/>
              <a:t>”</a:t>
            </a:r>
            <a:r>
              <a:rPr lang="el-GR" sz="6400" dirty="0" smtClean="0"/>
              <a:t> </a:t>
            </a:r>
            <a:r>
              <a:rPr lang="el-GR" sz="6400" dirty="0"/>
              <a:t>με </a:t>
            </a:r>
            <a:r>
              <a:rPr lang="el-GR" sz="6400" dirty="0" smtClean="0"/>
              <a:t>πανελλήνια συμμετοχή και δύο </a:t>
            </a:r>
            <a:r>
              <a:rPr lang="el-GR" sz="6400" dirty="0"/>
              <a:t>ποδηλατικών γύρων της πόλης</a:t>
            </a:r>
          </a:p>
          <a:p>
            <a:pPr lvl="0"/>
            <a:r>
              <a:rPr lang="el-GR" sz="6400" dirty="0" smtClean="0"/>
              <a:t>οργάνωση πανελλήνιων αγώνων ποδηλάτου (</a:t>
            </a:r>
            <a:r>
              <a:rPr lang="en-US" sz="6400" dirty="0" smtClean="0"/>
              <a:t>downhill)</a:t>
            </a:r>
            <a:endParaRPr lang="el-GR" sz="6400" dirty="0"/>
          </a:p>
          <a:p>
            <a:pPr lvl="0"/>
            <a:r>
              <a:rPr lang="el-GR" sz="6400" dirty="0" smtClean="0"/>
              <a:t>πεζοπορίες </a:t>
            </a:r>
            <a:r>
              <a:rPr lang="el-GR" sz="6400" dirty="0"/>
              <a:t>κάθε </a:t>
            </a:r>
            <a:r>
              <a:rPr lang="el-GR" sz="6400" dirty="0" smtClean="0"/>
              <a:t>μήνα από την Αθλητική Επιτροπή</a:t>
            </a:r>
            <a:endParaRPr lang="el-GR" sz="6400" dirty="0"/>
          </a:p>
          <a:p>
            <a:pPr lvl="0"/>
            <a:r>
              <a:rPr lang="el-GR" sz="6400" dirty="0" smtClean="0"/>
              <a:t>έναρξη </a:t>
            </a:r>
            <a:r>
              <a:rPr lang="el-GR" sz="6400" dirty="0"/>
              <a:t>διαδικασιών για την ένταξη του Δήμου </a:t>
            </a:r>
            <a:r>
              <a:rPr lang="el-GR" sz="6400" dirty="0" smtClean="0"/>
              <a:t>στο </a:t>
            </a:r>
            <a:r>
              <a:rPr lang="el-GR" sz="6400" dirty="0"/>
              <a:t>πλαίσιο της ΓΓΑ για τον αθλητικό τουρισμό</a:t>
            </a:r>
          </a:p>
          <a:p>
            <a:pPr lvl="0"/>
            <a:r>
              <a:rPr lang="el-GR" sz="6400" dirty="0" smtClean="0"/>
              <a:t>συμμετοχή </a:t>
            </a:r>
            <a:r>
              <a:rPr lang="el-GR" sz="6400" dirty="0"/>
              <a:t>στην Πανευρωπαϊκή </a:t>
            </a:r>
            <a:r>
              <a:rPr lang="el-GR" sz="6400" dirty="0" smtClean="0"/>
              <a:t>Εβδομάδα Κίνησης </a:t>
            </a:r>
            <a:r>
              <a:rPr lang="el-GR" sz="6400" dirty="0"/>
              <a:t>(</a:t>
            </a:r>
            <a:r>
              <a:rPr lang="en-US" sz="6400" dirty="0"/>
              <a:t>Be Active</a:t>
            </a:r>
            <a:r>
              <a:rPr lang="el-GR" sz="6400" dirty="0"/>
              <a:t>) </a:t>
            </a:r>
            <a:endParaRPr lang="el-GR" sz="6400" dirty="0" smtClean="0"/>
          </a:p>
          <a:p>
            <a:pPr lvl="0"/>
            <a:r>
              <a:rPr lang="el-GR" sz="6400" dirty="0" smtClean="0"/>
              <a:t>τελετή </a:t>
            </a:r>
            <a:r>
              <a:rPr lang="el-GR" sz="6400" dirty="0"/>
              <a:t>υποδοχής </a:t>
            </a:r>
            <a:r>
              <a:rPr lang="el-GR" sz="6400" dirty="0" smtClean="0"/>
              <a:t>Ολυμπιακής </a:t>
            </a:r>
            <a:r>
              <a:rPr lang="el-GR" sz="6400" dirty="0"/>
              <a:t>Φλόγας των Χειμερινών Ολυμπιακών Αγώνων στη </a:t>
            </a:r>
            <a:r>
              <a:rPr lang="el-GR" sz="6400" dirty="0" smtClean="0"/>
              <a:t>Ν. </a:t>
            </a:r>
            <a:r>
              <a:rPr lang="el-GR" sz="6400" dirty="0"/>
              <a:t>Κορέα</a:t>
            </a:r>
          </a:p>
          <a:p>
            <a:pPr lvl="0"/>
            <a:r>
              <a:rPr lang="el-GR" sz="6400" dirty="0" smtClean="0"/>
              <a:t>εκμάθηση </a:t>
            </a:r>
            <a:r>
              <a:rPr lang="el-GR" sz="6400" dirty="0"/>
              <a:t>κολύμβησης μαθητών της Γ’ τάξης Δημοτικών </a:t>
            </a:r>
            <a:r>
              <a:rPr lang="el-GR" sz="6400" dirty="0" smtClean="0"/>
              <a:t>Σχολείων. Υπουργείο </a:t>
            </a:r>
            <a:r>
              <a:rPr lang="el-GR" sz="6400" dirty="0"/>
              <a:t>Παιδείας και </a:t>
            </a:r>
            <a:r>
              <a:rPr lang="el-GR" sz="6400" dirty="0" smtClean="0"/>
              <a:t>ΓΓΑ</a:t>
            </a:r>
            <a:endParaRPr lang="el-GR" sz="6400" dirty="0"/>
          </a:p>
          <a:p>
            <a:pPr lvl="0"/>
            <a:r>
              <a:rPr lang="el-GR" sz="6400" dirty="0" smtClean="0"/>
              <a:t>ανάπτυξη </a:t>
            </a:r>
            <a:r>
              <a:rPr lang="el-GR" sz="6400" dirty="0"/>
              <a:t>του μαζικού </a:t>
            </a:r>
            <a:r>
              <a:rPr lang="el-GR" sz="6400" dirty="0" smtClean="0"/>
              <a:t>αθλητισμού: πρόγραμμα Άθληση </a:t>
            </a:r>
            <a:r>
              <a:rPr lang="el-GR" sz="6400" dirty="0"/>
              <a:t>για </a:t>
            </a:r>
            <a:r>
              <a:rPr lang="el-GR" sz="6400" dirty="0" smtClean="0"/>
              <a:t>Όλους – ΠΑγΟ                                        2016: 2 τμήματα </a:t>
            </a:r>
            <a:r>
              <a:rPr lang="en-US" sz="6400" dirty="0" smtClean="0"/>
              <a:t>“</a:t>
            </a:r>
            <a:r>
              <a:rPr lang="el-GR" sz="6400" dirty="0" smtClean="0"/>
              <a:t>Ψυχική Υγεία</a:t>
            </a:r>
            <a:r>
              <a:rPr lang="en-US" sz="6400" dirty="0" smtClean="0"/>
              <a:t>” </a:t>
            </a:r>
            <a:r>
              <a:rPr lang="el-GR" sz="6400" dirty="0" smtClean="0"/>
              <a:t>5 τμήματα </a:t>
            </a:r>
            <a:r>
              <a:rPr lang="en-US" sz="6400" dirty="0"/>
              <a:t>“</a:t>
            </a:r>
            <a:r>
              <a:rPr lang="el-GR" sz="6400" dirty="0"/>
              <a:t>Άθληση και Γυναίκα</a:t>
            </a:r>
            <a:r>
              <a:rPr lang="en-US" sz="6400" dirty="0"/>
              <a:t>”</a:t>
            </a:r>
            <a:r>
              <a:rPr lang="el-GR" sz="6400" dirty="0"/>
              <a:t> </a:t>
            </a:r>
            <a:r>
              <a:rPr lang="el-GR" sz="6400" dirty="0" smtClean="0"/>
              <a:t>                                         2017: 8 </a:t>
            </a:r>
            <a:r>
              <a:rPr lang="el-GR" sz="6400" dirty="0"/>
              <a:t>τμήματα </a:t>
            </a:r>
            <a:r>
              <a:rPr lang="en-US" sz="6400" dirty="0" smtClean="0"/>
              <a:t>“</a:t>
            </a:r>
            <a:r>
              <a:rPr lang="el-GR" sz="6400" dirty="0" smtClean="0"/>
              <a:t>Άθληση </a:t>
            </a:r>
            <a:r>
              <a:rPr lang="el-GR" sz="6400" dirty="0"/>
              <a:t>και </a:t>
            </a:r>
            <a:r>
              <a:rPr lang="el-GR" sz="6400" dirty="0" smtClean="0"/>
              <a:t>Γυναίκα</a:t>
            </a:r>
            <a:r>
              <a:rPr lang="en-US" sz="6400" dirty="0" smtClean="0"/>
              <a:t>”</a:t>
            </a:r>
            <a:r>
              <a:rPr lang="el-GR" sz="6400" dirty="0" smtClean="0"/>
              <a:t> </a:t>
            </a:r>
            <a:r>
              <a:rPr lang="el-GR" sz="6400" dirty="0"/>
              <a:t>και 2 </a:t>
            </a:r>
            <a:r>
              <a:rPr lang="el-GR" sz="6400" dirty="0" smtClean="0"/>
              <a:t>τμήματα</a:t>
            </a:r>
            <a:r>
              <a:rPr lang="en-US" sz="6400" dirty="0" smtClean="0"/>
              <a:t>”</a:t>
            </a:r>
            <a:r>
              <a:rPr lang="el-GR" sz="6400" dirty="0" smtClean="0"/>
              <a:t> </a:t>
            </a:r>
            <a:r>
              <a:rPr lang="en-US" sz="6400" dirty="0"/>
              <a:t>“</a:t>
            </a:r>
            <a:r>
              <a:rPr lang="el-GR" sz="6400" dirty="0" smtClean="0"/>
              <a:t>Άθληση </a:t>
            </a:r>
            <a:r>
              <a:rPr lang="el-GR" sz="6400" dirty="0"/>
              <a:t>και Ψυχική </a:t>
            </a:r>
            <a:r>
              <a:rPr lang="el-GR" sz="6400" dirty="0" smtClean="0"/>
              <a:t>Υγεία</a:t>
            </a:r>
            <a:r>
              <a:rPr lang="en-US" sz="6400" dirty="0" smtClean="0"/>
              <a:t>”</a:t>
            </a:r>
            <a:endParaRPr lang="el-GR" sz="6400" dirty="0"/>
          </a:p>
          <a:p>
            <a:endParaRPr lang="en-US" dirty="0"/>
          </a:p>
        </p:txBody>
      </p:sp>
    </p:spTree>
    <p:extLst>
      <p:ext uri="{BB962C8B-B14F-4D97-AF65-F5344CB8AC3E}">
        <p14:creationId xmlns:p14="http://schemas.microsoft.com/office/powerpoint/2010/main" val="2575568369"/>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idx="1"/>
          </p:nvPr>
        </p:nvSpPr>
        <p:spPr>
          <a:xfrm>
            <a:off x="457200" y="911225"/>
            <a:ext cx="8229600" cy="5214938"/>
          </a:xfrm>
        </p:spPr>
        <p:txBody>
          <a:bodyPr>
            <a:normAutofit/>
          </a:bodyPr>
          <a:lstStyle/>
          <a:p>
            <a:pPr marL="0" indent="0" algn="ctr">
              <a:buNone/>
            </a:pPr>
            <a:endParaRPr lang="el-GR" sz="4800" b="1" dirty="0" smtClean="0">
              <a:solidFill>
                <a:srgbClr val="1F497D"/>
              </a:solidFill>
              <a:effectLst>
                <a:outerShdw blurRad="50800" dist="38100" dir="2700000" algn="tl" rotWithShape="0">
                  <a:srgbClr val="000000">
                    <a:alpha val="43000"/>
                  </a:srgbClr>
                </a:outerShdw>
              </a:effectLst>
            </a:endParaRPr>
          </a:p>
          <a:p>
            <a:pPr marL="0" indent="0" algn="ctr">
              <a:buNone/>
            </a:pPr>
            <a:r>
              <a:rPr lang="el-GR" sz="4800" b="1" dirty="0" smtClean="0">
                <a:solidFill>
                  <a:srgbClr val="1F497D"/>
                </a:solidFill>
                <a:effectLst>
                  <a:outerShdw blurRad="50800" dist="38100" dir="2700000" algn="tl" rotWithShape="0">
                    <a:srgbClr val="000000">
                      <a:alpha val="43000"/>
                    </a:srgbClr>
                  </a:outerShdw>
                </a:effectLst>
              </a:rPr>
              <a:t>Συνολικές </a:t>
            </a:r>
            <a:r>
              <a:rPr lang="el-GR" sz="4800" b="1" dirty="0">
                <a:solidFill>
                  <a:srgbClr val="1F497D"/>
                </a:solidFill>
                <a:effectLst>
                  <a:outerShdw blurRad="50800" dist="38100" dir="2700000" algn="tl" rotWithShape="0">
                    <a:srgbClr val="000000">
                      <a:alpha val="43000"/>
                    </a:srgbClr>
                  </a:outerShdw>
                </a:effectLst>
              </a:rPr>
              <a:t>δαπάνες για τον αθλητισμό </a:t>
            </a:r>
            <a:r>
              <a:rPr lang="el-GR" sz="4800" b="1" dirty="0" smtClean="0">
                <a:solidFill>
                  <a:srgbClr val="1F497D"/>
                </a:solidFill>
                <a:effectLst>
                  <a:outerShdw blurRad="50800" dist="38100" dir="2700000" algn="tl" rotWithShape="0">
                    <a:srgbClr val="000000">
                      <a:alpha val="43000"/>
                    </a:srgbClr>
                  </a:outerShdw>
                </a:effectLst>
              </a:rPr>
              <a:t>(2016-2017):</a:t>
            </a:r>
          </a:p>
          <a:p>
            <a:pPr marL="0" indent="0" algn="ctr">
              <a:buNone/>
            </a:pPr>
            <a:r>
              <a:rPr lang="el-GR" sz="6000" b="1" dirty="0" smtClean="0">
                <a:solidFill>
                  <a:srgbClr val="FF0000"/>
                </a:solidFill>
                <a:effectLst>
                  <a:outerShdw blurRad="50800" dist="38100" dir="2700000" algn="tl" rotWithShape="0">
                    <a:srgbClr val="000000">
                      <a:alpha val="43000"/>
                    </a:srgbClr>
                  </a:outerShdw>
                </a:effectLst>
              </a:rPr>
              <a:t>81.000 </a:t>
            </a:r>
            <a:r>
              <a:rPr lang="el-GR" sz="6000" b="1" dirty="0">
                <a:solidFill>
                  <a:srgbClr val="FF0000"/>
                </a:solidFill>
                <a:effectLst>
                  <a:outerShdw blurRad="50800" dist="38100" dir="2700000" algn="tl" rotWithShape="0">
                    <a:srgbClr val="000000">
                      <a:alpha val="43000"/>
                    </a:srgbClr>
                  </a:outerShdw>
                </a:effectLst>
              </a:rPr>
              <a:t>€</a:t>
            </a:r>
            <a:r>
              <a:rPr lang="el-GR" sz="4800" dirty="0">
                <a:solidFill>
                  <a:srgbClr val="1F497D"/>
                </a:solidFill>
                <a:effectLst>
                  <a:outerShdw blurRad="50800" dist="38100" dir="2700000" algn="tl" rotWithShape="0">
                    <a:srgbClr val="000000">
                      <a:alpha val="43000"/>
                    </a:srgbClr>
                  </a:outerShdw>
                </a:effectLst>
              </a:rPr>
              <a:t> </a:t>
            </a:r>
            <a:endParaRPr lang="en-US" sz="4800" dirty="0">
              <a:solidFill>
                <a:srgbClr val="1F497D"/>
              </a:solidFill>
              <a:effectLst>
                <a:outerShdw blurRad="50800" dist="38100" dir="2700000" algn="tl" rotWithShape="0">
                  <a:srgbClr val="000000">
                    <a:alpha val="43000"/>
                  </a:srgbClr>
                </a:outerShdw>
              </a:effectLst>
            </a:endParaRPr>
          </a:p>
        </p:txBody>
      </p:sp>
    </p:spTree>
    <p:extLst>
      <p:ext uri="{BB962C8B-B14F-4D97-AF65-F5344CB8AC3E}">
        <p14:creationId xmlns:p14="http://schemas.microsoft.com/office/powerpoint/2010/main" val="284017449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l-GR" sz="3600" b="1" dirty="0"/>
              <a:t>ΤΟΥΡΙΣΜΟΣ</a:t>
            </a:r>
            <a:r>
              <a:rPr lang="el-GR" dirty="0"/>
              <a:t/>
            </a:r>
            <a:br>
              <a:rPr lang="el-GR" dirty="0"/>
            </a:br>
            <a:endParaRPr lang="en-US" dirty="0"/>
          </a:p>
        </p:txBody>
      </p:sp>
      <p:sp>
        <p:nvSpPr>
          <p:cNvPr id="3" name="Content Placeholder 2"/>
          <p:cNvSpPr>
            <a:spLocks noGrp="1"/>
          </p:cNvSpPr>
          <p:nvPr>
            <p:ph idx="1"/>
          </p:nvPr>
        </p:nvSpPr>
        <p:spPr>
          <a:xfrm>
            <a:off x="457200" y="1317982"/>
            <a:ext cx="8229600" cy="4808181"/>
          </a:xfrm>
        </p:spPr>
        <p:txBody>
          <a:bodyPr>
            <a:normAutofit/>
          </a:bodyPr>
          <a:lstStyle/>
          <a:p>
            <a:pPr lvl="0"/>
            <a:r>
              <a:rPr lang="el-GR" sz="2600" dirty="0"/>
              <a:t>Συγκρότηση Επιτροπής Τουρισμού (2018)</a:t>
            </a:r>
          </a:p>
          <a:p>
            <a:pPr lvl="0"/>
            <a:r>
              <a:rPr lang="el-GR" sz="2600" dirty="0"/>
              <a:t>Έκδοση </a:t>
            </a:r>
            <a:r>
              <a:rPr lang="el-GR" sz="2600" dirty="0" smtClean="0"/>
              <a:t>τουριστικού </a:t>
            </a:r>
            <a:r>
              <a:rPr lang="el-GR" sz="2600" dirty="0"/>
              <a:t>οδηγού στην ελληνική και αγγλική γλώσσα </a:t>
            </a:r>
          </a:p>
          <a:p>
            <a:pPr lvl="0"/>
            <a:r>
              <a:rPr lang="el-GR" sz="2600" dirty="0"/>
              <a:t>Συμμετοχή στην έκθεση εναλλακτικού τουρισμού “ΝΟΣΤΟΣ” </a:t>
            </a:r>
            <a:r>
              <a:rPr lang="el-GR" sz="2600" dirty="0" smtClean="0"/>
              <a:t>2016 </a:t>
            </a:r>
            <a:r>
              <a:rPr lang="el-GR" sz="2600" dirty="0"/>
              <a:t>και </a:t>
            </a:r>
            <a:r>
              <a:rPr lang="el-GR" sz="2600" dirty="0" smtClean="0"/>
              <a:t>2017</a:t>
            </a:r>
            <a:endParaRPr lang="el-GR" sz="2600" dirty="0"/>
          </a:p>
          <a:p>
            <a:pPr lvl="0"/>
            <a:r>
              <a:rPr lang="el-GR" sz="2600" dirty="0"/>
              <a:t>Αποστολή </a:t>
            </a:r>
            <a:r>
              <a:rPr lang="el-GR" sz="2600" dirty="0" smtClean="0"/>
              <a:t>υλικού προβολής σε </a:t>
            </a:r>
            <a:r>
              <a:rPr lang="el-GR" sz="2600" dirty="0"/>
              <a:t>τουριστικές </a:t>
            </a:r>
            <a:r>
              <a:rPr lang="el-GR" sz="2600" dirty="0" smtClean="0"/>
              <a:t>εκθέσεις: </a:t>
            </a:r>
            <a:r>
              <a:rPr lang="el-GR" sz="2600" b="1" dirty="0" smtClean="0">
                <a:solidFill>
                  <a:srgbClr val="FF0000"/>
                </a:solidFill>
              </a:rPr>
              <a:t>τρεις</a:t>
            </a:r>
            <a:r>
              <a:rPr lang="el-GR" sz="2600" dirty="0" smtClean="0"/>
              <a:t> στην </a:t>
            </a:r>
            <a:r>
              <a:rPr lang="el-GR" sz="2600" dirty="0"/>
              <a:t>Ελλάδα και </a:t>
            </a:r>
            <a:r>
              <a:rPr lang="el-GR" sz="2600" b="1" dirty="0" smtClean="0">
                <a:solidFill>
                  <a:srgbClr val="FF0000"/>
                </a:solidFill>
              </a:rPr>
              <a:t>έξι</a:t>
            </a:r>
            <a:r>
              <a:rPr lang="el-GR" sz="2600" dirty="0" smtClean="0"/>
              <a:t> στο </a:t>
            </a:r>
            <a:r>
              <a:rPr lang="el-GR" sz="2600" dirty="0"/>
              <a:t>εξωτερικό </a:t>
            </a:r>
          </a:p>
          <a:p>
            <a:pPr lvl="0"/>
            <a:r>
              <a:rPr lang="el-GR" sz="2600" dirty="0"/>
              <a:t>Συμμετοχή στην έκθεση που πραγματοποιήθηκε στο Μουσείο της Θήβας για την παρουσίαση των μουσείων του Νομού Βοιωτίας.</a:t>
            </a:r>
          </a:p>
          <a:p>
            <a:endParaRPr lang="en-US" dirty="0"/>
          </a:p>
        </p:txBody>
      </p:sp>
    </p:spTree>
    <p:extLst>
      <p:ext uri="{BB962C8B-B14F-4D97-AF65-F5344CB8AC3E}">
        <p14:creationId xmlns:p14="http://schemas.microsoft.com/office/powerpoint/2010/main" val="3687533151"/>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idx="1"/>
          </p:nvPr>
        </p:nvSpPr>
        <p:spPr>
          <a:xfrm>
            <a:off x="457200" y="1090613"/>
            <a:ext cx="8229600" cy="5035550"/>
          </a:xfrm>
        </p:spPr>
        <p:txBody>
          <a:bodyPr>
            <a:normAutofit fontScale="92500"/>
          </a:bodyPr>
          <a:lstStyle/>
          <a:p>
            <a:pPr marL="0" indent="0" algn="ctr">
              <a:buNone/>
            </a:pPr>
            <a:r>
              <a:rPr lang="el-GR" sz="4800" b="1" dirty="0" smtClean="0">
                <a:solidFill>
                  <a:schemeClr val="tx2"/>
                </a:solidFill>
                <a:effectLst>
                  <a:outerShdw blurRad="50800" dist="38100" dir="2700000" algn="tl" rotWithShape="0">
                    <a:srgbClr val="000000">
                      <a:alpha val="43000"/>
                    </a:srgbClr>
                  </a:outerShdw>
                </a:effectLst>
              </a:rPr>
              <a:t>Δαπάνη για την τουριστική </a:t>
            </a:r>
            <a:r>
              <a:rPr lang="el-GR" sz="4800" b="1" dirty="0">
                <a:solidFill>
                  <a:schemeClr val="tx2"/>
                </a:solidFill>
                <a:effectLst>
                  <a:outerShdw blurRad="50800" dist="38100" dir="2700000" algn="tl" rotWithShape="0">
                    <a:srgbClr val="000000">
                      <a:alpha val="43000"/>
                    </a:srgbClr>
                  </a:outerShdw>
                </a:effectLst>
              </a:rPr>
              <a:t>προβολή του Δήμου </a:t>
            </a:r>
            <a:r>
              <a:rPr lang="el-GR" sz="4800" b="1" dirty="0" smtClean="0">
                <a:solidFill>
                  <a:schemeClr val="tx2"/>
                </a:solidFill>
                <a:effectLst>
                  <a:outerShdw blurRad="50800" dist="38100" dir="2700000" algn="tl" rotWithShape="0">
                    <a:srgbClr val="000000">
                      <a:alpha val="43000"/>
                    </a:srgbClr>
                  </a:outerShdw>
                </a:effectLst>
              </a:rPr>
              <a:t>(2016-2017):</a:t>
            </a:r>
          </a:p>
          <a:p>
            <a:pPr marL="0" indent="0" algn="ctr">
              <a:buNone/>
            </a:pPr>
            <a:r>
              <a:rPr lang="el-GR" sz="6000" b="1" dirty="0" smtClean="0">
                <a:solidFill>
                  <a:srgbClr val="FF0000"/>
                </a:solidFill>
                <a:effectLst>
                  <a:outerShdw blurRad="50800" dist="38100" dir="2700000" algn="tl" rotWithShape="0">
                    <a:srgbClr val="000000">
                      <a:alpha val="43000"/>
                    </a:srgbClr>
                  </a:outerShdw>
                </a:effectLst>
              </a:rPr>
              <a:t>6.800 + 8.000* €</a:t>
            </a:r>
            <a:r>
              <a:rPr lang="el-GR" sz="6000" dirty="0" smtClean="0">
                <a:solidFill>
                  <a:srgbClr val="FF0000"/>
                </a:solidFill>
                <a:effectLst>
                  <a:outerShdw blurRad="50800" dist="38100" dir="2700000" algn="tl" rotWithShape="0">
                    <a:srgbClr val="000000">
                      <a:alpha val="43000"/>
                    </a:srgbClr>
                  </a:outerShdw>
                </a:effectLst>
              </a:rPr>
              <a:t> </a:t>
            </a:r>
          </a:p>
          <a:p>
            <a:pPr marL="0" indent="0" algn="ctr">
              <a:buNone/>
            </a:pPr>
            <a:endParaRPr lang="el-GR" sz="6000" dirty="0" smtClean="0">
              <a:solidFill>
                <a:srgbClr val="FF0000"/>
              </a:solidFill>
              <a:effectLst>
                <a:outerShdw blurRad="50800" dist="38100" dir="2700000" algn="tl" rotWithShape="0">
                  <a:srgbClr val="000000">
                    <a:alpha val="43000"/>
                  </a:srgbClr>
                </a:outerShdw>
              </a:effectLst>
            </a:endParaRPr>
          </a:p>
          <a:p>
            <a:pPr marL="0" indent="0" algn="ctr">
              <a:buNone/>
            </a:pPr>
            <a:endParaRPr lang="el-GR" sz="6000" dirty="0">
              <a:solidFill>
                <a:srgbClr val="FF0000"/>
              </a:solidFill>
              <a:effectLst>
                <a:outerShdw blurRad="50800" dist="38100" dir="2700000" algn="tl" rotWithShape="0">
                  <a:srgbClr val="000000">
                    <a:alpha val="43000"/>
                  </a:srgbClr>
                </a:outerShdw>
              </a:effectLst>
            </a:endParaRPr>
          </a:p>
          <a:p>
            <a:pPr marL="0" indent="0">
              <a:buNone/>
            </a:pPr>
            <a:r>
              <a:rPr lang="el-GR" sz="2600" dirty="0" smtClean="0"/>
              <a:t>* Φιλοξενία χορωδών και μουσικών </a:t>
            </a:r>
            <a:endParaRPr lang="en-US" sz="2600" dirty="0"/>
          </a:p>
        </p:txBody>
      </p:sp>
    </p:spTree>
    <p:extLst>
      <p:ext uri="{BB962C8B-B14F-4D97-AF65-F5344CB8AC3E}">
        <p14:creationId xmlns:p14="http://schemas.microsoft.com/office/powerpoint/2010/main" val="4023351317"/>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spcBef>
                <a:spcPts val="600"/>
              </a:spcBef>
            </a:pPr>
            <a:r>
              <a:rPr lang="el-GR" sz="3200" b="1" dirty="0"/>
              <a:t>ΙΙ. ΚΟΙΝΩΦΕΛΗΣ ΕΠΙΧΕΙΡΗΣΗ ΔΗΜΟΥ ΛΕΒΑΔΕΩΝ (ΚΕΔΗΛ)</a:t>
            </a:r>
            <a:r>
              <a:rPr lang="el-GR" sz="3200" dirty="0"/>
              <a:t/>
            </a:r>
            <a:br>
              <a:rPr lang="el-GR" sz="3200" dirty="0"/>
            </a:br>
            <a:endParaRPr lang="en-US" sz="3200" dirty="0"/>
          </a:p>
        </p:txBody>
      </p:sp>
      <p:sp>
        <p:nvSpPr>
          <p:cNvPr id="3" name="Content Placeholder 2"/>
          <p:cNvSpPr>
            <a:spLocks noGrp="1"/>
          </p:cNvSpPr>
          <p:nvPr>
            <p:ph idx="1"/>
          </p:nvPr>
        </p:nvSpPr>
        <p:spPr>
          <a:xfrm>
            <a:off x="457200" y="1246092"/>
            <a:ext cx="8229600" cy="5235984"/>
          </a:xfrm>
        </p:spPr>
        <p:txBody>
          <a:bodyPr>
            <a:normAutofit/>
          </a:bodyPr>
          <a:lstStyle/>
          <a:p>
            <a:pPr marL="0" indent="0">
              <a:buNone/>
            </a:pPr>
            <a:r>
              <a:rPr lang="el-GR" sz="2600" dirty="0"/>
              <a:t>ΒΟΗΘΕΙΑ ΣΤΟ </a:t>
            </a:r>
            <a:r>
              <a:rPr lang="el-GR" sz="2600" dirty="0" smtClean="0"/>
              <a:t>ΣΠΙΤΙ: </a:t>
            </a:r>
            <a:endParaRPr lang="el-GR" dirty="0"/>
          </a:p>
          <a:p>
            <a:pPr marL="0" indent="0">
              <a:buNone/>
            </a:pPr>
            <a:r>
              <a:rPr lang="el-GR" sz="2600" dirty="0" smtClean="0"/>
              <a:t>2016 και 2017: παρέχονται υπηρεσίες </a:t>
            </a:r>
            <a:r>
              <a:rPr lang="el-GR" sz="2600" dirty="0"/>
              <a:t>κοινωνικής μέριμνας και προστασίας </a:t>
            </a:r>
            <a:r>
              <a:rPr lang="el-GR" sz="2600" dirty="0" smtClean="0"/>
              <a:t>σε </a:t>
            </a:r>
            <a:r>
              <a:rPr lang="el-GR" sz="2600" b="1" dirty="0" smtClean="0">
                <a:solidFill>
                  <a:srgbClr val="FF0000"/>
                </a:solidFill>
              </a:rPr>
              <a:t>240</a:t>
            </a:r>
            <a:r>
              <a:rPr lang="el-GR" sz="2600" dirty="0" smtClean="0">
                <a:solidFill>
                  <a:srgbClr val="FF0000"/>
                </a:solidFill>
              </a:rPr>
              <a:t> </a:t>
            </a:r>
            <a:r>
              <a:rPr lang="el-GR" sz="2600" dirty="0" smtClean="0"/>
              <a:t>δημότες</a:t>
            </a:r>
          </a:p>
          <a:p>
            <a:pPr marL="0" indent="0">
              <a:buNone/>
            </a:pPr>
            <a:r>
              <a:rPr lang="el-GR" sz="2600" dirty="0" smtClean="0"/>
              <a:t>δαπάνη 190.500 € (επιχορήγηση Δήμου 10.000 €)</a:t>
            </a:r>
          </a:p>
          <a:p>
            <a:pPr marL="0" indent="0">
              <a:buNone/>
            </a:pPr>
            <a:r>
              <a:rPr lang="el-GR" sz="2600" dirty="0"/>
              <a:t>ΠΡΟΓΡΑΜΜΑ ΕΣΤΙΑ – ΣΤΗΡΙΞΗ ΕΚΤΑΚΤΗΣ ΑΝΑΓΚΗΣ ΓΙΑ ΤΗΝ ΕΝΤΑΞΗ ΚΑΙ ΤΗ ΣΤΕΓΑΣΗ </a:t>
            </a:r>
            <a:r>
              <a:rPr lang="el-GR" sz="2600" dirty="0" smtClean="0"/>
              <a:t>ΠΡΟΣΦΥΓΩΝ</a:t>
            </a:r>
          </a:p>
          <a:p>
            <a:pPr marL="0" indent="0">
              <a:buNone/>
            </a:pPr>
            <a:r>
              <a:rPr lang="el-GR" sz="2600" dirty="0" smtClean="0"/>
              <a:t>Νοέμβριος 2016 και 2017</a:t>
            </a:r>
          </a:p>
          <a:p>
            <a:pPr marL="0" indent="0">
              <a:buNone/>
            </a:pPr>
            <a:r>
              <a:rPr lang="el-GR" sz="2600" dirty="0" smtClean="0"/>
              <a:t>• 420 ωφελούμενοι σε </a:t>
            </a:r>
            <a:r>
              <a:rPr lang="el-GR" sz="2600" dirty="0"/>
              <a:t>70 ενοικιαζόμενα </a:t>
            </a:r>
            <a:r>
              <a:rPr lang="el-GR" sz="2600" dirty="0" smtClean="0"/>
              <a:t>διαμερίσματα</a:t>
            </a:r>
          </a:p>
          <a:p>
            <a:pPr marL="0" indent="0">
              <a:buNone/>
            </a:pPr>
            <a:r>
              <a:rPr lang="el-GR" sz="2600" dirty="0" smtClean="0"/>
              <a:t>• 26 θέσεις εργασίας (μισθοδοσία </a:t>
            </a:r>
            <a:r>
              <a:rPr lang="el-GR" sz="2600" b="1" dirty="0" smtClean="0">
                <a:solidFill>
                  <a:srgbClr val="FF0000"/>
                </a:solidFill>
              </a:rPr>
              <a:t>485.000 €</a:t>
            </a:r>
            <a:r>
              <a:rPr lang="el-GR" sz="2600" dirty="0" smtClean="0"/>
              <a:t>)</a:t>
            </a:r>
          </a:p>
          <a:p>
            <a:pPr marL="0" indent="0">
              <a:buNone/>
            </a:pPr>
            <a:r>
              <a:rPr lang="el-GR" sz="2600" dirty="0" smtClean="0"/>
              <a:t>• συνολική χρηματοδότηση από την ΕΕ  </a:t>
            </a:r>
            <a:r>
              <a:rPr lang="el-GR" sz="2600" b="1" dirty="0" smtClean="0">
                <a:solidFill>
                  <a:srgbClr val="FF0000"/>
                </a:solidFill>
              </a:rPr>
              <a:t>1.500.000 €</a:t>
            </a:r>
          </a:p>
          <a:p>
            <a:pPr marL="0" indent="0">
              <a:buNone/>
            </a:pPr>
            <a:r>
              <a:rPr lang="el-GR" sz="2600" dirty="0" smtClean="0"/>
              <a:t>• εκπαίδευση </a:t>
            </a:r>
            <a:r>
              <a:rPr lang="el-GR" sz="2600" b="1" dirty="0" smtClean="0">
                <a:solidFill>
                  <a:srgbClr val="FF0000"/>
                </a:solidFill>
              </a:rPr>
              <a:t>160</a:t>
            </a:r>
            <a:r>
              <a:rPr lang="el-GR" sz="2600" dirty="0" smtClean="0"/>
              <a:t> προσφυγόπουλων σε όλες τις βαθμίδες</a:t>
            </a:r>
            <a:endParaRPr lang="en-US" sz="2600" dirty="0"/>
          </a:p>
        </p:txBody>
      </p:sp>
    </p:spTree>
    <p:extLst>
      <p:ext uri="{BB962C8B-B14F-4D97-AF65-F5344CB8AC3E}">
        <p14:creationId xmlns:p14="http://schemas.microsoft.com/office/powerpoint/2010/main" val="2759628683"/>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3600" b="1" dirty="0"/>
              <a:t>ΙΙΙ. ΠΕΡΙΒΑΛΛΟΝ &amp; ΠΟΙΟΤΗΤΑ ΖΩΗΣ</a:t>
            </a:r>
            <a:r>
              <a:rPr lang="el-GR" dirty="0"/>
              <a:t/>
            </a:r>
            <a:br>
              <a:rPr lang="el-GR" dirty="0"/>
            </a:br>
            <a:endParaRPr lang="en-US" dirty="0"/>
          </a:p>
        </p:txBody>
      </p:sp>
      <p:sp>
        <p:nvSpPr>
          <p:cNvPr id="3" name="Content Placeholder 2"/>
          <p:cNvSpPr>
            <a:spLocks noGrp="1"/>
          </p:cNvSpPr>
          <p:nvPr>
            <p:ph idx="1"/>
          </p:nvPr>
        </p:nvSpPr>
        <p:spPr>
          <a:xfrm>
            <a:off x="457200" y="994477"/>
            <a:ext cx="8229600" cy="5511562"/>
          </a:xfrm>
        </p:spPr>
        <p:txBody>
          <a:bodyPr>
            <a:normAutofit fontScale="92500" lnSpcReduction="10000"/>
          </a:bodyPr>
          <a:lstStyle/>
          <a:p>
            <a:pPr marL="0" indent="0">
              <a:buNone/>
            </a:pPr>
            <a:r>
              <a:rPr lang="el-GR" sz="2600" dirty="0" smtClean="0"/>
              <a:t>• μελέτη και υποβολή Διαδημοτικού και τοπικού Σχεδίου    	Διαχείρισης </a:t>
            </a:r>
            <a:r>
              <a:rPr lang="el-GR" sz="2600" dirty="0"/>
              <a:t>Αστικών Αποβλήτων </a:t>
            </a:r>
            <a:r>
              <a:rPr lang="el-GR" sz="2600" dirty="0" smtClean="0"/>
              <a:t>(ΑΣΑ)</a:t>
            </a:r>
          </a:p>
          <a:p>
            <a:pPr marL="0" indent="0">
              <a:buNone/>
            </a:pPr>
            <a:r>
              <a:rPr lang="el-GR" sz="2600" dirty="0" smtClean="0"/>
              <a:t>• διεκδίκηση και συμβολή στη διαμόρφωση του ΠΕΣΔΑ </a:t>
            </a:r>
          </a:p>
          <a:p>
            <a:pPr marL="0" indent="0">
              <a:buNone/>
            </a:pPr>
            <a:r>
              <a:rPr lang="el-GR" sz="2600" dirty="0" smtClean="0"/>
              <a:t>• έ</a:t>
            </a:r>
            <a:r>
              <a:rPr lang="el-GR" sz="2800" dirty="0" smtClean="0"/>
              <a:t>γκριση χρηματοδότησης μελέτης κομποστοποίησης: 	</a:t>
            </a:r>
            <a:r>
              <a:rPr lang="el-GR" sz="2800" b="1" dirty="0" smtClean="0">
                <a:solidFill>
                  <a:srgbClr val="FF0000"/>
                </a:solidFill>
              </a:rPr>
              <a:t>140.000 </a:t>
            </a:r>
            <a:r>
              <a:rPr lang="el-GR" sz="2800" b="1" dirty="0" smtClean="0">
                <a:solidFill>
                  <a:srgbClr val="FF0000"/>
                </a:solidFill>
              </a:rPr>
              <a:t>€</a:t>
            </a:r>
            <a:endParaRPr lang="el-GR" sz="2600" dirty="0" smtClean="0"/>
          </a:p>
          <a:p>
            <a:pPr marL="0" indent="0">
              <a:buNone/>
            </a:pPr>
            <a:r>
              <a:rPr lang="el-GR" sz="2600" dirty="0" smtClean="0"/>
              <a:t>• χωροθέτηση πράσινου σημείου (</a:t>
            </a:r>
            <a:r>
              <a:rPr lang="el-GR" sz="2800" dirty="0" smtClean="0"/>
              <a:t>ΚΟΪΤΣΑΝΟΡΑΧΗ)</a:t>
            </a:r>
            <a:endParaRPr lang="el-GR" sz="2600" dirty="0" smtClean="0"/>
          </a:p>
          <a:p>
            <a:pPr marL="0" indent="0">
              <a:buNone/>
            </a:pPr>
            <a:r>
              <a:rPr lang="el-GR" sz="2600" dirty="0" smtClean="0"/>
              <a:t>• προμήθεια </a:t>
            </a:r>
            <a:r>
              <a:rPr lang="el-GR" sz="2600" b="1" dirty="0" smtClean="0">
                <a:solidFill>
                  <a:srgbClr val="FF0000"/>
                </a:solidFill>
              </a:rPr>
              <a:t>15</a:t>
            </a:r>
            <a:r>
              <a:rPr lang="el-GR" sz="2600" dirty="0" smtClean="0"/>
              <a:t> κωδώνων για ανακύκλωση γιαλιού (ΕΕΑΑ)</a:t>
            </a:r>
          </a:p>
          <a:p>
            <a:pPr marL="0" indent="0">
              <a:buNone/>
            </a:pPr>
            <a:r>
              <a:rPr lang="el-GR" sz="2600" dirty="0" smtClean="0"/>
              <a:t>• προμήθεια δύο υπόγειων συστημάτων συλλογής απορριμάτων</a:t>
            </a:r>
          </a:p>
          <a:p>
            <a:pPr marL="0" indent="0">
              <a:buNone/>
            </a:pPr>
            <a:r>
              <a:rPr lang="el-GR" sz="2600" dirty="0" smtClean="0"/>
              <a:t>• καταγραφή </a:t>
            </a:r>
            <a:r>
              <a:rPr lang="el-GR" sz="2800" b="1" dirty="0">
                <a:solidFill>
                  <a:srgbClr val="FF0000"/>
                </a:solidFill>
              </a:rPr>
              <a:t>230</a:t>
            </a:r>
            <a:r>
              <a:rPr lang="el-GR" sz="2800" dirty="0"/>
              <a:t> </a:t>
            </a:r>
            <a:r>
              <a:rPr lang="el-GR" sz="2800" dirty="0" smtClean="0"/>
              <a:t>εγκαταλειμμένων αυτοκινήτων και ανακυκλώθηκαν </a:t>
            </a:r>
            <a:r>
              <a:rPr lang="el-GR" sz="2800" b="1" dirty="0" smtClean="0">
                <a:solidFill>
                  <a:srgbClr val="FF0000"/>
                </a:solidFill>
              </a:rPr>
              <a:t>30</a:t>
            </a:r>
          </a:p>
          <a:p>
            <a:pPr marL="0" indent="0">
              <a:buNone/>
            </a:pPr>
            <a:r>
              <a:rPr lang="el-GR" sz="2600" dirty="0"/>
              <a:t>• σχεδιάζουμε τις πράσινες γωνιές για </a:t>
            </a:r>
            <a:r>
              <a:rPr lang="el-GR" sz="2600" b="1" dirty="0">
                <a:solidFill>
                  <a:srgbClr val="FF0000"/>
                </a:solidFill>
              </a:rPr>
              <a:t>4</a:t>
            </a:r>
            <a:r>
              <a:rPr lang="el-GR" sz="2600" dirty="0"/>
              <a:t> ρεύματα κάδων</a:t>
            </a:r>
          </a:p>
          <a:p>
            <a:pPr marL="0" indent="0">
              <a:buNone/>
            </a:pPr>
            <a:r>
              <a:rPr lang="el-GR" sz="2600" dirty="0" smtClean="0"/>
              <a:t>• δράσεις ευαισθητοποίησης για την ανακύκλωση με τους εθελοντές του Δήμου (ΛΕΒΑΔΡΩ) στα σχολεία</a:t>
            </a:r>
            <a:endParaRPr lang="en-US" sz="2600" dirty="0"/>
          </a:p>
        </p:txBody>
      </p:sp>
    </p:spTree>
    <p:extLst>
      <p:ext uri="{BB962C8B-B14F-4D97-AF65-F5344CB8AC3E}">
        <p14:creationId xmlns:p14="http://schemas.microsoft.com/office/powerpoint/2010/main" val="1404999845"/>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9839"/>
          </a:xfrm>
        </p:spPr>
        <p:txBody>
          <a:bodyPr>
            <a:normAutofit/>
          </a:bodyPr>
          <a:lstStyle/>
          <a:p>
            <a:r>
              <a:rPr lang="el-GR" sz="3200" b="1" dirty="0"/>
              <a:t>ΠΟΛΙΤΙΚΗ </a:t>
            </a:r>
            <a:r>
              <a:rPr lang="el-GR" sz="3200" b="1" dirty="0" smtClean="0"/>
              <a:t>ΠΡΟΣΤΑΣΙΑ</a:t>
            </a:r>
            <a:r>
              <a:rPr lang="el-GR" sz="3200" dirty="0"/>
              <a:t> </a:t>
            </a:r>
            <a:r>
              <a:rPr lang="el-GR" sz="3200" dirty="0" smtClean="0"/>
              <a:t>(</a:t>
            </a:r>
            <a:r>
              <a:rPr lang="el-GR" sz="3200" dirty="0"/>
              <a:t>2016 -</a:t>
            </a:r>
            <a:r>
              <a:rPr lang="el-GR" sz="3200" dirty="0" smtClean="0"/>
              <a:t>2017)</a:t>
            </a:r>
            <a:endParaRPr lang="en-US" sz="3200" dirty="0"/>
          </a:p>
        </p:txBody>
      </p:sp>
      <p:sp>
        <p:nvSpPr>
          <p:cNvPr id="3" name="Content Placeholder 2"/>
          <p:cNvSpPr>
            <a:spLocks noGrp="1"/>
          </p:cNvSpPr>
          <p:nvPr>
            <p:ph idx="1"/>
          </p:nvPr>
        </p:nvSpPr>
        <p:spPr>
          <a:xfrm>
            <a:off x="457200" y="1174201"/>
            <a:ext cx="8229600" cy="5391745"/>
          </a:xfrm>
        </p:spPr>
        <p:txBody>
          <a:bodyPr>
            <a:normAutofit fontScale="25000" lnSpcReduction="20000"/>
          </a:bodyPr>
          <a:lstStyle/>
          <a:p>
            <a:pPr marL="0" indent="0">
              <a:buNone/>
            </a:pPr>
            <a:r>
              <a:rPr lang="el-GR" sz="8800" dirty="0" smtClean="0"/>
              <a:t>ΧΙΟΝΟΠΤΩΣΕΙΣ</a:t>
            </a:r>
            <a:endParaRPr lang="el-GR" sz="8800" dirty="0"/>
          </a:p>
          <a:p>
            <a:r>
              <a:rPr lang="el-GR" sz="8800" dirty="0" smtClean="0"/>
              <a:t>μίσθωση </a:t>
            </a:r>
            <a:r>
              <a:rPr lang="el-GR" sz="8800" dirty="0"/>
              <a:t>ιδιωτικών μηχανημάτων</a:t>
            </a:r>
            <a:r>
              <a:rPr lang="el-GR" sz="8800" dirty="0" smtClean="0"/>
              <a:t>, καθαρισμός </a:t>
            </a:r>
            <a:r>
              <a:rPr lang="el-GR" sz="8800" dirty="0"/>
              <a:t>και διάνοιξη των οδικών </a:t>
            </a:r>
            <a:r>
              <a:rPr lang="el-GR" sz="8800" dirty="0" smtClean="0"/>
              <a:t>δικτύων </a:t>
            </a:r>
            <a:r>
              <a:rPr lang="el-GR" sz="8800" dirty="0"/>
              <a:t>στους ορεινούς </a:t>
            </a:r>
            <a:r>
              <a:rPr lang="el-GR" sz="8800" dirty="0" smtClean="0"/>
              <a:t>οικισμούς</a:t>
            </a:r>
            <a:r>
              <a:rPr lang="el-GR" sz="8800" dirty="0"/>
              <a:t> </a:t>
            </a:r>
            <a:r>
              <a:rPr lang="el-GR" sz="8800" dirty="0" smtClean="0"/>
              <a:t>και προμήθεια αλατιού.  Δαπάνη  </a:t>
            </a:r>
            <a:r>
              <a:rPr lang="el-GR" sz="8800" b="1" dirty="0" smtClean="0">
                <a:solidFill>
                  <a:srgbClr val="FF0000"/>
                </a:solidFill>
              </a:rPr>
              <a:t>52.000 €</a:t>
            </a:r>
            <a:endParaRPr lang="el-GR" sz="8800" b="1" dirty="0" smtClean="0"/>
          </a:p>
          <a:p>
            <a:pPr marL="0" indent="0">
              <a:spcBef>
                <a:spcPts val="1128"/>
              </a:spcBef>
              <a:buNone/>
            </a:pPr>
            <a:r>
              <a:rPr lang="el-GR" sz="8800" dirty="0" smtClean="0"/>
              <a:t>ΑΝΤΙΠΥΡΙΚΑ </a:t>
            </a:r>
            <a:r>
              <a:rPr lang="el-GR" sz="8800" dirty="0"/>
              <a:t>ΕΡΓΑ</a:t>
            </a:r>
          </a:p>
          <a:p>
            <a:r>
              <a:rPr lang="el-GR" sz="8800" dirty="0" smtClean="0"/>
              <a:t>μίσθωση </a:t>
            </a:r>
            <a:r>
              <a:rPr lang="el-GR" sz="8800" dirty="0"/>
              <a:t>ιδιωτικών μηχανημάτων για διαμόρφωση και αποκατάσταση </a:t>
            </a:r>
            <a:r>
              <a:rPr lang="el-GR" sz="8800" dirty="0" smtClean="0"/>
              <a:t>ρεμάτων, χειμάρρων</a:t>
            </a:r>
            <a:r>
              <a:rPr lang="el-GR" sz="8800" dirty="0"/>
              <a:t>, ποταμών, δρόμων και κοινόχρηστων </a:t>
            </a:r>
            <a:r>
              <a:rPr lang="el-GR" sz="8800" dirty="0" smtClean="0"/>
              <a:t>χώρων</a:t>
            </a:r>
            <a:r>
              <a:rPr lang="el-GR" sz="8800" dirty="0"/>
              <a:t>.</a:t>
            </a:r>
            <a:r>
              <a:rPr lang="el-GR" sz="8800" dirty="0" smtClean="0"/>
              <a:t> Δαπάνη </a:t>
            </a:r>
            <a:r>
              <a:rPr lang="el-GR" sz="8800" b="1" dirty="0" smtClean="0">
                <a:solidFill>
                  <a:srgbClr val="FF0000"/>
                </a:solidFill>
              </a:rPr>
              <a:t>84.000 €</a:t>
            </a:r>
            <a:endParaRPr lang="el-GR" sz="8800" b="1" dirty="0">
              <a:solidFill>
                <a:srgbClr val="FF0000"/>
              </a:solidFill>
            </a:endParaRPr>
          </a:p>
          <a:p>
            <a:r>
              <a:rPr lang="el-GR" sz="8800" dirty="0" smtClean="0"/>
              <a:t>Προμήθεια νέου εξοπλισμού:</a:t>
            </a:r>
            <a:endParaRPr lang="en-US" sz="8800" dirty="0"/>
          </a:p>
          <a:p>
            <a:pPr marL="0" indent="0">
              <a:buNone/>
            </a:pPr>
            <a:r>
              <a:rPr lang="el-GR" sz="8800" dirty="0"/>
              <a:t>	</a:t>
            </a:r>
            <a:r>
              <a:rPr lang="el-GR" sz="8800" dirty="0" smtClean="0"/>
              <a:t>- Αγορά μίνι </a:t>
            </a:r>
            <a:r>
              <a:rPr lang="el-GR" sz="8800" dirty="0"/>
              <a:t>σκαπτικού μηχανήματος (τσαπάκι </a:t>
            </a:r>
            <a:r>
              <a:rPr lang="en-US" sz="8800" dirty="0"/>
              <a:t>BOBCAT</a:t>
            </a:r>
            <a:r>
              <a:rPr lang="el-GR" sz="8800" dirty="0" smtClean="0"/>
              <a:t>).       	   	  Δαπάνη  </a:t>
            </a:r>
            <a:r>
              <a:rPr lang="el-GR" sz="8800" b="1" dirty="0" smtClean="0">
                <a:solidFill>
                  <a:srgbClr val="FF0000"/>
                </a:solidFill>
              </a:rPr>
              <a:t>23.000 </a:t>
            </a:r>
            <a:r>
              <a:rPr lang="el-GR" sz="8800" b="1" dirty="0">
                <a:solidFill>
                  <a:srgbClr val="FF0000"/>
                </a:solidFill>
              </a:rPr>
              <a:t>€</a:t>
            </a:r>
            <a:r>
              <a:rPr lang="el-GR" sz="8800" dirty="0"/>
              <a:t> </a:t>
            </a:r>
          </a:p>
          <a:p>
            <a:pPr marL="0" indent="0">
              <a:buNone/>
            </a:pPr>
            <a:r>
              <a:rPr lang="en-US" sz="8800" dirty="0" smtClean="0"/>
              <a:t>	</a:t>
            </a:r>
            <a:r>
              <a:rPr lang="el-GR" sz="8800" dirty="0" smtClean="0"/>
              <a:t>- Αγορά ημιφορτηγού 4</a:t>
            </a:r>
            <a:r>
              <a:rPr lang="en-US" sz="8800" dirty="0" smtClean="0"/>
              <a:t>x</a:t>
            </a:r>
            <a:r>
              <a:rPr lang="el-GR" sz="8800" dirty="0" smtClean="0"/>
              <a:t>4. </a:t>
            </a:r>
            <a:r>
              <a:rPr lang="el-GR" sz="8800" dirty="0"/>
              <a:t>Δαπάνη </a:t>
            </a:r>
            <a:r>
              <a:rPr lang="el-GR" sz="8800" dirty="0" smtClean="0"/>
              <a:t> </a:t>
            </a:r>
            <a:r>
              <a:rPr lang="el-GR" sz="8800" b="1" dirty="0" smtClean="0">
                <a:solidFill>
                  <a:srgbClr val="FF0000"/>
                </a:solidFill>
              </a:rPr>
              <a:t>29.800 €</a:t>
            </a:r>
            <a:endParaRPr lang="el-GR" sz="8800" b="1" dirty="0"/>
          </a:p>
          <a:p>
            <a:pPr marL="0" indent="0">
              <a:spcBef>
                <a:spcPts val="1128"/>
              </a:spcBef>
              <a:buNone/>
            </a:pPr>
            <a:r>
              <a:rPr lang="el-GR" sz="8800" dirty="0" smtClean="0"/>
              <a:t>ΚΑΙΡΙΚΑ </a:t>
            </a:r>
            <a:r>
              <a:rPr lang="el-GR" sz="8800" dirty="0"/>
              <a:t>ΦΑΙΝΟΜΕΝΑ</a:t>
            </a:r>
          </a:p>
          <a:p>
            <a:r>
              <a:rPr lang="el-GR" sz="8800" dirty="0" smtClean="0"/>
              <a:t>πρόληψη </a:t>
            </a:r>
            <a:r>
              <a:rPr lang="el-GR" sz="8800" dirty="0"/>
              <a:t>ζημιών από ισχυρούς ανέμους, </a:t>
            </a:r>
            <a:r>
              <a:rPr lang="el-GR" sz="8800" dirty="0" smtClean="0"/>
              <a:t>κλάδεμα δένδρων </a:t>
            </a:r>
            <a:r>
              <a:rPr lang="el-GR" sz="8800" dirty="0"/>
              <a:t>σε κοινόχρηστους χώρους και </a:t>
            </a:r>
            <a:r>
              <a:rPr lang="el-GR" sz="8800" dirty="0" smtClean="0"/>
              <a:t>σχολεία. Δαπάνη </a:t>
            </a:r>
            <a:r>
              <a:rPr lang="el-GR" sz="8800" b="1" dirty="0" smtClean="0">
                <a:solidFill>
                  <a:srgbClr val="FF0000"/>
                </a:solidFill>
              </a:rPr>
              <a:t>31.397 €</a:t>
            </a:r>
            <a:endParaRPr lang="el-GR" sz="8800" b="1" dirty="0">
              <a:solidFill>
                <a:srgbClr val="FF0000"/>
              </a:solidFill>
            </a:endParaRPr>
          </a:p>
          <a:p>
            <a:endParaRPr lang="el-GR" dirty="0" smtClean="0"/>
          </a:p>
          <a:p>
            <a:endParaRPr lang="el-GR" dirty="0"/>
          </a:p>
          <a:p>
            <a:pPr marL="0" indent="0" algn="r">
              <a:spcBef>
                <a:spcPts val="72"/>
              </a:spcBef>
              <a:buNone/>
            </a:pPr>
            <a:r>
              <a:rPr lang="el-GR" sz="11200" dirty="0" smtClean="0">
                <a:solidFill>
                  <a:schemeClr val="tx2"/>
                </a:solidFill>
              </a:rPr>
              <a:t>Συνολική δαπάνη: </a:t>
            </a:r>
            <a:r>
              <a:rPr lang="el-GR" sz="11200" b="1" dirty="0" smtClean="0">
                <a:solidFill>
                  <a:srgbClr val="FF0000"/>
                </a:solidFill>
              </a:rPr>
              <a:t>220.000 </a:t>
            </a:r>
            <a:r>
              <a:rPr lang="el-GR" sz="11200" b="1" dirty="0">
                <a:solidFill>
                  <a:srgbClr val="FF0000"/>
                </a:solidFill>
              </a:rPr>
              <a:t>€</a:t>
            </a:r>
            <a:endParaRPr lang="en-US" sz="11200" b="1" dirty="0">
              <a:solidFill>
                <a:srgbClr val="FF0000"/>
              </a:solidFill>
            </a:endParaRPr>
          </a:p>
        </p:txBody>
      </p:sp>
    </p:spTree>
    <p:extLst>
      <p:ext uri="{BB962C8B-B14F-4D97-AF65-F5344CB8AC3E}">
        <p14:creationId xmlns:p14="http://schemas.microsoft.com/office/powerpoint/2010/main" val="374285175"/>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42925" y="165101"/>
            <a:ext cx="7886700" cy="811290"/>
          </a:xfrm>
        </p:spPr>
        <p:txBody>
          <a:bodyPr>
            <a:normAutofit fontScale="90000"/>
          </a:bodyPr>
          <a:lstStyle/>
          <a:p>
            <a:pPr lvl="1" algn="ctr" defTabSz="457200" rtl="0">
              <a:spcBef>
                <a:spcPct val="0"/>
              </a:spcBef>
            </a:pPr>
            <a:r>
              <a:rPr lang="en-US" sz="3600" b="1" dirty="0">
                <a:latin typeface="+mj-lt"/>
              </a:rPr>
              <a:t>IV</a:t>
            </a:r>
            <a:r>
              <a:rPr lang="el-GR" sz="3600" b="1" dirty="0">
                <a:latin typeface="+mj-lt"/>
              </a:rPr>
              <a:t>. ΟΙΚΟΝΟΜΙΚΑ</a:t>
            </a:r>
            <a:r>
              <a:rPr lang="el-GR" sz="3200" b="1" dirty="0">
                <a:latin typeface="+mj-lt"/>
              </a:rPr>
              <a:t/>
            </a:r>
            <a:br>
              <a:rPr lang="el-GR" sz="3200" b="1" dirty="0">
                <a:latin typeface="+mj-lt"/>
              </a:rPr>
            </a:br>
            <a:endParaRPr lang="el-GR" sz="3200" dirty="0">
              <a:solidFill>
                <a:srgbClr val="002060"/>
              </a:solidFill>
              <a:latin typeface="+mj-lt"/>
              <a:cs typeface="Arial" panose="020B0604020202020204" pitchFamily="34" charset="0"/>
            </a:endParaRPr>
          </a:p>
        </p:txBody>
      </p:sp>
      <p:sp>
        <p:nvSpPr>
          <p:cNvPr id="3" name="Ορθογώνιο 2"/>
          <p:cNvSpPr/>
          <p:nvPr/>
        </p:nvSpPr>
        <p:spPr>
          <a:xfrm>
            <a:off x="621507" y="976391"/>
            <a:ext cx="7808119" cy="6552562"/>
          </a:xfrm>
          <a:prstGeom prst="rect">
            <a:avLst/>
          </a:prstGeom>
        </p:spPr>
        <p:txBody>
          <a:bodyPr wrap="square">
            <a:spAutoFit/>
          </a:bodyPr>
          <a:lstStyle/>
          <a:p>
            <a:pPr marL="342900">
              <a:lnSpc>
                <a:spcPct val="90000"/>
              </a:lnSpc>
              <a:spcAft>
                <a:spcPts val="1200"/>
              </a:spcAft>
            </a:pPr>
            <a:r>
              <a:rPr lang="el-GR" sz="2400" dirty="0" smtClean="0">
                <a:latin typeface="+mj-lt"/>
                <a:cs typeface="Arial" panose="020B0604020202020204" pitchFamily="34" charset="0"/>
              </a:rPr>
              <a:t>Η Δημοτική Αρχή ανέλαβε τη διοίκηση του Δήμου σε ένα ανταγωνιστικό </a:t>
            </a:r>
            <a:r>
              <a:rPr lang="el-GR" sz="2400" dirty="0">
                <a:latin typeface="+mj-lt"/>
                <a:cs typeface="Arial" panose="020B0604020202020204" pitchFamily="34" charset="0"/>
              </a:rPr>
              <a:t>περιβάλλον, </a:t>
            </a:r>
            <a:r>
              <a:rPr lang="el-GR" sz="2400" dirty="0" smtClean="0">
                <a:latin typeface="+mj-lt"/>
                <a:cs typeface="Arial" panose="020B0604020202020204" pitchFamily="34" charset="0"/>
              </a:rPr>
              <a:t>εν μέσω οικονομικής και κοινωνικής κρίσης, με περιοριστική </a:t>
            </a:r>
            <a:r>
              <a:rPr lang="el-GR" sz="2400" dirty="0">
                <a:latin typeface="+mj-lt"/>
                <a:cs typeface="Arial" panose="020B0604020202020204" pitchFamily="34" charset="0"/>
              </a:rPr>
              <a:t>οικονομική πολιτική της κεντρικής διοίκησης, </a:t>
            </a:r>
            <a:r>
              <a:rPr lang="el-GR" sz="2400" dirty="0" smtClean="0">
                <a:latin typeface="+mj-lt"/>
                <a:cs typeface="Arial" panose="020B0604020202020204" pitchFamily="34" charset="0"/>
              </a:rPr>
              <a:t>αλλά και νέες προκλήσεις, την 5</a:t>
            </a:r>
            <a:r>
              <a:rPr lang="el-GR" sz="2400" baseline="30000" dirty="0" smtClean="0">
                <a:latin typeface="+mj-lt"/>
                <a:cs typeface="Arial" panose="020B0604020202020204" pitchFamily="34" charset="0"/>
              </a:rPr>
              <a:t>η</a:t>
            </a:r>
            <a:r>
              <a:rPr lang="el-GR" sz="2400" dirty="0" smtClean="0">
                <a:latin typeface="+mj-lt"/>
                <a:cs typeface="Arial" panose="020B0604020202020204" pitchFamily="34" charset="0"/>
              </a:rPr>
              <a:t> προγραματική περίοδο </a:t>
            </a:r>
            <a:r>
              <a:rPr lang="el-GR" sz="2400" dirty="0">
                <a:latin typeface="+mj-lt"/>
                <a:cs typeface="Arial" panose="020B0604020202020204" pitchFamily="34" charset="0"/>
              </a:rPr>
              <a:t>2014-</a:t>
            </a:r>
            <a:r>
              <a:rPr lang="el-GR" sz="2400" dirty="0" smtClean="0">
                <a:latin typeface="+mj-lt"/>
                <a:cs typeface="Arial" panose="020B0604020202020204" pitchFamily="34" charset="0"/>
              </a:rPr>
              <a:t>2020. </a:t>
            </a:r>
          </a:p>
          <a:p>
            <a:pPr marL="342900">
              <a:lnSpc>
                <a:spcPct val="90000"/>
              </a:lnSpc>
              <a:spcAft>
                <a:spcPts val="1200"/>
              </a:spcAft>
            </a:pPr>
            <a:r>
              <a:rPr lang="el-GR" sz="2400" dirty="0" smtClean="0">
                <a:latin typeface="+mj-lt"/>
                <a:cs typeface="Arial" panose="020B0604020202020204" pitchFamily="34" charset="0"/>
              </a:rPr>
              <a:t>Η Δημοτική Αρχή:</a:t>
            </a:r>
            <a:endParaRPr lang="el-GR" sz="2400" dirty="0">
              <a:latin typeface="+mj-lt"/>
              <a:cs typeface="Arial" panose="020B0604020202020204" pitchFamily="34" charset="0"/>
            </a:endParaRPr>
          </a:p>
          <a:p>
            <a:pPr marL="342900">
              <a:lnSpc>
                <a:spcPct val="90000"/>
              </a:lnSpc>
              <a:spcAft>
                <a:spcPts val="1200"/>
              </a:spcAft>
              <a:buFont typeface="Arial"/>
              <a:buChar char="•"/>
            </a:pPr>
            <a:r>
              <a:rPr lang="el-GR" sz="2400" kern="50" dirty="0" smtClean="0">
                <a:latin typeface="+mj-lt"/>
                <a:ea typeface="SimSun" panose="02010600030101010101" pitchFamily="2" charset="-122"/>
                <a:cs typeface="Arial" panose="020B0604020202020204" pitchFamily="34" charset="0"/>
              </a:rPr>
              <a:t> νοικοκύρεψε </a:t>
            </a:r>
            <a:r>
              <a:rPr lang="el-GR" sz="2400" kern="50" dirty="0">
                <a:latin typeface="+mj-lt"/>
                <a:ea typeface="SimSun" panose="02010600030101010101" pitchFamily="2" charset="-122"/>
                <a:cs typeface="Arial" panose="020B0604020202020204" pitchFamily="34" charset="0"/>
              </a:rPr>
              <a:t>τα οικονομικά του με διαφάνεια, προγραμματισμό και έλεγχο του παραγόμενου έργου</a:t>
            </a:r>
            <a:r>
              <a:rPr lang="el-GR" sz="2400" kern="50" dirty="0" smtClean="0">
                <a:latin typeface="+mj-lt"/>
                <a:ea typeface="SimSun" panose="02010600030101010101" pitchFamily="2" charset="-122"/>
                <a:cs typeface="Arial" panose="020B0604020202020204" pitchFamily="34" charset="0"/>
              </a:rPr>
              <a:t>.</a:t>
            </a:r>
          </a:p>
          <a:p>
            <a:pPr marL="342900">
              <a:lnSpc>
                <a:spcPct val="90000"/>
              </a:lnSpc>
              <a:spcAft>
                <a:spcPts val="1200"/>
              </a:spcAft>
              <a:buFont typeface="Arial"/>
              <a:buChar char="•"/>
            </a:pPr>
            <a:r>
              <a:rPr lang="el-GR" sz="2400" dirty="0" smtClean="0">
                <a:latin typeface="+mj-lt"/>
                <a:cs typeface="Arial" panose="020B0604020202020204" pitchFamily="34" charset="0"/>
              </a:rPr>
              <a:t> αποκατέστησε </a:t>
            </a:r>
            <a:r>
              <a:rPr lang="el-GR" sz="2400" dirty="0">
                <a:latin typeface="+mj-lt"/>
                <a:cs typeface="Arial" panose="020B0604020202020204" pitchFamily="34" charset="0"/>
              </a:rPr>
              <a:t>την αξιοπιστία του απέναντι στους Δημότες που συναλλάσσονται μαζί του</a:t>
            </a:r>
            <a:r>
              <a:rPr lang="el-GR" sz="2400" kern="50" dirty="0" smtClean="0">
                <a:latin typeface="+mj-lt"/>
                <a:ea typeface="SimSun" panose="02010600030101010101" pitchFamily="2" charset="-122"/>
                <a:cs typeface="Arial" panose="020B0604020202020204" pitchFamily="34" charset="0"/>
              </a:rPr>
              <a:t> </a:t>
            </a:r>
          </a:p>
          <a:p>
            <a:pPr marL="342900">
              <a:lnSpc>
                <a:spcPct val="90000"/>
              </a:lnSpc>
              <a:spcAft>
                <a:spcPts val="1200"/>
              </a:spcAft>
              <a:buFont typeface="Arial"/>
              <a:buChar char="•"/>
            </a:pPr>
            <a:r>
              <a:rPr lang="el-GR" sz="2400" dirty="0" smtClean="0">
                <a:latin typeface="+mj-lt"/>
                <a:cs typeface="Arial" panose="020B0604020202020204" pitchFamily="34" charset="0"/>
              </a:rPr>
              <a:t> έβαλε </a:t>
            </a:r>
            <a:r>
              <a:rPr lang="el-GR" sz="2400" dirty="0">
                <a:latin typeface="+mj-lt"/>
                <a:cs typeface="Arial" panose="020B0604020202020204" pitchFamily="34" charset="0"/>
              </a:rPr>
              <a:t>σταθερούς κανόνες για ένα Δήμο απαλλαγμένο από οικονομικά βάρη, ισχυροποιημένο που απεικονίζει την αλήθεια και την ουσία των πολιτικών επιλογών και </a:t>
            </a:r>
            <a:r>
              <a:rPr lang="el-GR" sz="2400" dirty="0" smtClean="0">
                <a:latin typeface="+mj-lt"/>
                <a:cs typeface="Arial" panose="020B0604020202020204" pitchFamily="34" charset="0"/>
              </a:rPr>
              <a:t>στόχων</a:t>
            </a:r>
          </a:p>
          <a:p>
            <a:pPr marL="342900">
              <a:lnSpc>
                <a:spcPct val="90000"/>
              </a:lnSpc>
              <a:spcAft>
                <a:spcPts val="1200"/>
              </a:spcAft>
              <a:buFont typeface="Arial"/>
              <a:buChar char="•"/>
            </a:pPr>
            <a:endParaRPr lang="el-GR" sz="2600" dirty="0">
              <a:latin typeface="+mj-lt"/>
              <a:cs typeface="Arial" panose="020B0604020202020204" pitchFamily="34" charset="0"/>
            </a:endParaRPr>
          </a:p>
          <a:p>
            <a:pPr>
              <a:lnSpc>
                <a:spcPct val="150000"/>
              </a:lnSpc>
            </a:pPr>
            <a:endParaRPr lang="el-GR"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6138647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p:cNvSpPr/>
          <p:nvPr/>
        </p:nvSpPr>
        <p:spPr>
          <a:xfrm>
            <a:off x="578644" y="611989"/>
            <a:ext cx="7893845" cy="6571029"/>
          </a:xfrm>
          <a:prstGeom prst="rect">
            <a:avLst/>
          </a:prstGeom>
          <a:ln w="28575">
            <a:noFill/>
          </a:ln>
        </p:spPr>
        <p:txBody>
          <a:bodyPr wrap="square">
            <a:spAutoFit/>
          </a:bodyPr>
          <a:lstStyle/>
          <a:p>
            <a:pPr marL="342900" lvl="0" indent="-342900">
              <a:spcBef>
                <a:spcPts val="600"/>
              </a:spcBef>
              <a:spcAft>
                <a:spcPts val="600"/>
              </a:spcAft>
              <a:buFont typeface="Arial"/>
              <a:buChar char="•"/>
            </a:pPr>
            <a:r>
              <a:rPr lang="el-GR" sz="2400" dirty="0" smtClean="0">
                <a:latin typeface="+mj-lt"/>
                <a:cs typeface="Arial" panose="020B0604020202020204" pitchFamily="34" charset="0"/>
              </a:rPr>
              <a:t>αναβάθμισε </a:t>
            </a:r>
            <a:r>
              <a:rPr lang="el-GR" sz="2400" dirty="0">
                <a:latin typeface="+mj-lt"/>
                <a:cs typeface="Arial" panose="020B0604020202020204" pitchFamily="34" charset="0"/>
              </a:rPr>
              <a:t>το ρόλο των Οικονομικών Υπηρεσιών στις σημερινές συνθήκες</a:t>
            </a:r>
          </a:p>
          <a:p>
            <a:pPr marL="342900" lvl="0" indent="-342900">
              <a:spcBef>
                <a:spcPts val="600"/>
              </a:spcBef>
              <a:spcAft>
                <a:spcPts val="600"/>
              </a:spcAft>
              <a:buFont typeface="Arial"/>
              <a:buChar char="•"/>
            </a:pPr>
            <a:r>
              <a:rPr lang="el-GR" sz="2400" dirty="0" smtClean="0">
                <a:latin typeface="+mj-lt"/>
                <a:cs typeface="Arial" panose="020B0604020202020204" pitchFamily="34" charset="0"/>
              </a:rPr>
              <a:t>αύξησε την οικονομική αποδοτικότητα </a:t>
            </a:r>
            <a:r>
              <a:rPr lang="el-GR" sz="2400" dirty="0">
                <a:latin typeface="+mj-lt"/>
                <a:cs typeface="Arial" panose="020B0604020202020204" pitchFamily="34" charset="0"/>
              </a:rPr>
              <a:t>και </a:t>
            </a:r>
            <a:r>
              <a:rPr lang="el-GR" sz="2400" dirty="0" smtClean="0">
                <a:latin typeface="+mj-lt"/>
                <a:cs typeface="Arial" panose="020B0604020202020204" pitchFamily="34" charset="0"/>
              </a:rPr>
              <a:t>αποτελεσματικότητα</a:t>
            </a:r>
            <a:endParaRPr lang="el-GR" sz="2400" dirty="0">
              <a:latin typeface="+mj-lt"/>
              <a:cs typeface="Arial" panose="020B0604020202020204" pitchFamily="34" charset="0"/>
            </a:endParaRPr>
          </a:p>
          <a:p>
            <a:pPr marL="342900" lvl="0" indent="-342900">
              <a:spcBef>
                <a:spcPts val="600"/>
              </a:spcBef>
              <a:spcAft>
                <a:spcPts val="600"/>
              </a:spcAft>
              <a:buFont typeface="Arial"/>
              <a:buChar char="•"/>
            </a:pPr>
            <a:r>
              <a:rPr lang="el-GR" sz="2400" dirty="0" smtClean="0">
                <a:latin typeface="+mj-lt"/>
                <a:cs typeface="Arial" panose="020B0604020202020204" pitchFamily="34" charset="0"/>
              </a:rPr>
              <a:t>διεύρυνε τη φορολογική βάση </a:t>
            </a:r>
            <a:endParaRPr lang="el-GR" sz="2400" dirty="0">
              <a:latin typeface="+mj-lt"/>
              <a:cs typeface="Arial" panose="020B0604020202020204" pitchFamily="34" charset="0"/>
            </a:endParaRPr>
          </a:p>
          <a:p>
            <a:pPr marL="342900" lvl="0" indent="-342900">
              <a:spcBef>
                <a:spcPts val="600"/>
              </a:spcBef>
              <a:spcAft>
                <a:spcPts val="600"/>
              </a:spcAft>
              <a:buFont typeface="Arial"/>
              <a:buChar char="•"/>
            </a:pPr>
            <a:r>
              <a:rPr lang="el-GR" sz="2400" dirty="0" smtClean="0">
                <a:latin typeface="+mj-lt"/>
                <a:cs typeface="Arial" panose="020B0604020202020204" pitchFamily="34" charset="0"/>
              </a:rPr>
              <a:t>βελτίωσε τη διαχείριση </a:t>
            </a:r>
            <a:r>
              <a:rPr lang="el-GR" sz="2400" dirty="0">
                <a:latin typeface="+mj-lt"/>
                <a:cs typeface="Arial" panose="020B0604020202020204" pitchFamily="34" charset="0"/>
              </a:rPr>
              <a:t>των υπαρχόντων πόρων</a:t>
            </a:r>
          </a:p>
          <a:p>
            <a:pPr marL="342900" lvl="0" indent="-342900">
              <a:spcBef>
                <a:spcPts val="600"/>
              </a:spcBef>
              <a:spcAft>
                <a:spcPts val="600"/>
              </a:spcAft>
              <a:buFont typeface="Arial"/>
              <a:buChar char="•"/>
            </a:pPr>
            <a:r>
              <a:rPr lang="el-GR" sz="2400" dirty="0" smtClean="0">
                <a:latin typeface="+mj-lt"/>
                <a:cs typeface="Arial" panose="020B0604020202020204" pitchFamily="34" charset="0"/>
              </a:rPr>
              <a:t>μείωσε το λειτουργικό κόστος</a:t>
            </a:r>
            <a:endParaRPr lang="el-GR" sz="2400" dirty="0">
              <a:latin typeface="+mj-lt"/>
              <a:cs typeface="Arial" panose="020B0604020202020204" pitchFamily="34" charset="0"/>
            </a:endParaRPr>
          </a:p>
          <a:p>
            <a:pPr marL="342900" lvl="0" indent="-342900">
              <a:spcBef>
                <a:spcPts val="600"/>
              </a:spcBef>
              <a:spcAft>
                <a:spcPts val="600"/>
              </a:spcAft>
              <a:buFont typeface="Arial"/>
              <a:buChar char="•"/>
            </a:pPr>
            <a:r>
              <a:rPr lang="el-GR" sz="2400" dirty="0" smtClean="0">
                <a:latin typeface="+mj-lt"/>
                <a:cs typeface="Arial" panose="020B0604020202020204" pitchFamily="34" charset="0"/>
              </a:rPr>
              <a:t>εισήγαγε τον ταμειακό προγραμματισμό</a:t>
            </a:r>
          </a:p>
          <a:p>
            <a:pPr marL="342900" lvl="0" indent="-342900">
              <a:spcBef>
                <a:spcPts val="600"/>
              </a:spcBef>
              <a:spcAft>
                <a:spcPts val="600"/>
              </a:spcAft>
              <a:buFont typeface="Arial"/>
              <a:buChar char="•"/>
            </a:pPr>
            <a:r>
              <a:rPr lang="el-GR" sz="2400" dirty="0" smtClean="0">
                <a:latin typeface="+mj-lt"/>
                <a:cs typeface="Arial" panose="020B0604020202020204" pitchFamily="34" charset="0"/>
              </a:rPr>
              <a:t>διευρύνει τον έλεγχο και τη διαφάνεια με τον </a:t>
            </a:r>
            <a:r>
              <a:rPr lang="en-US" sz="2400" dirty="0" smtClean="0">
                <a:latin typeface="+mj-lt"/>
                <a:cs typeface="Arial" panose="020B0604020202020204" pitchFamily="34" charset="0"/>
              </a:rPr>
              <a:t>on </a:t>
            </a:r>
            <a:r>
              <a:rPr lang="en-US" sz="2400" dirty="0">
                <a:latin typeface="+mj-lt"/>
                <a:cs typeface="Arial" panose="020B0604020202020204" pitchFamily="34" charset="0"/>
              </a:rPr>
              <a:t>line</a:t>
            </a:r>
            <a:r>
              <a:rPr lang="el-GR" sz="2400" dirty="0">
                <a:latin typeface="+mj-lt"/>
                <a:cs typeface="Arial" panose="020B0604020202020204" pitchFamily="34" charset="0"/>
              </a:rPr>
              <a:t> προϋπολογισμό στη διαδικτυακή πύλη του Δήμου </a:t>
            </a:r>
            <a:r>
              <a:rPr lang="el-GR" sz="2400" dirty="0" smtClean="0">
                <a:latin typeface="+mj-lt"/>
                <a:cs typeface="Arial" panose="020B0604020202020204" pitchFamily="34" charset="0"/>
              </a:rPr>
              <a:t>και</a:t>
            </a:r>
            <a:endParaRPr lang="el-GR" sz="2400" dirty="0">
              <a:latin typeface="+mj-lt"/>
              <a:cs typeface="Arial" panose="020B0604020202020204" pitchFamily="34" charset="0"/>
            </a:endParaRPr>
          </a:p>
          <a:p>
            <a:pPr marL="342900" lvl="0" indent="-342900">
              <a:spcBef>
                <a:spcPts val="600"/>
              </a:spcBef>
              <a:spcAft>
                <a:spcPts val="600"/>
              </a:spcAft>
              <a:buFont typeface="Arial"/>
              <a:buChar char="•"/>
            </a:pPr>
            <a:r>
              <a:rPr lang="el-GR" sz="2400" dirty="0" smtClean="0">
                <a:latin typeface="+mj-lt"/>
                <a:cs typeface="Arial" panose="020B0604020202020204" pitchFamily="34" charset="0"/>
              </a:rPr>
              <a:t>εξασφαλίζει καλύτερες υπηρεσίες στους δημότες με τις ηλεκτρονικές </a:t>
            </a:r>
            <a:r>
              <a:rPr lang="el-GR" sz="2400" dirty="0">
                <a:latin typeface="+mj-lt"/>
                <a:cs typeface="Arial" panose="020B0604020202020204" pitchFamily="34" charset="0"/>
              </a:rPr>
              <a:t>εισπράξεις και πληρωμές και </a:t>
            </a:r>
            <a:r>
              <a:rPr lang="el-GR" sz="2400" dirty="0" smtClean="0">
                <a:latin typeface="+mj-lt"/>
                <a:cs typeface="Arial" panose="020B0604020202020204" pitchFamily="34" charset="0"/>
              </a:rPr>
              <a:t>τη δυνατότητα </a:t>
            </a:r>
            <a:r>
              <a:rPr lang="el-GR" sz="2400" dirty="0">
                <a:latin typeface="+mj-lt"/>
                <a:cs typeface="Arial" panose="020B0604020202020204" pitchFamily="34" charset="0"/>
              </a:rPr>
              <a:t>«έκδοσης ταυτότητας οφειλής</a:t>
            </a:r>
            <a:r>
              <a:rPr lang="el-GR" sz="2400" dirty="0" smtClean="0">
                <a:latin typeface="+mj-lt"/>
                <a:cs typeface="Arial" panose="020B0604020202020204" pitchFamily="34" charset="0"/>
              </a:rPr>
              <a:t>» (</a:t>
            </a:r>
            <a:r>
              <a:rPr lang="el-GR" sz="2400" dirty="0" smtClean="0">
                <a:solidFill>
                  <a:srgbClr val="FF0000"/>
                </a:solidFill>
                <a:latin typeface="+mj-lt"/>
                <a:cs typeface="Arial" panose="020B0604020202020204" pitchFamily="34" charset="0"/>
              </a:rPr>
              <a:t>σε εξέλιξη</a:t>
            </a:r>
            <a:r>
              <a:rPr lang="el-GR" sz="2400" dirty="0" smtClean="0">
                <a:latin typeface="+mj-lt"/>
                <a:cs typeface="Arial" panose="020B0604020202020204" pitchFamily="34" charset="0"/>
              </a:rPr>
              <a:t>).</a:t>
            </a:r>
            <a:endParaRPr lang="en-US" sz="2400" dirty="0">
              <a:latin typeface="+mj-lt"/>
              <a:cs typeface="Arial" panose="020B0604020202020204" pitchFamily="34" charset="0"/>
            </a:endParaRPr>
          </a:p>
          <a:p>
            <a:pPr marL="342900" lvl="0" indent="-342900">
              <a:spcBef>
                <a:spcPts val="1200"/>
              </a:spcBef>
              <a:spcAft>
                <a:spcPts val="1200"/>
              </a:spcAft>
              <a:buFont typeface="Arial"/>
              <a:buChar char="•"/>
            </a:pPr>
            <a:endParaRPr lang="en-US" sz="2400" dirty="0" smtClean="0">
              <a:latin typeface="+mj-lt"/>
              <a:cs typeface="Arial" panose="020B0604020202020204" pitchFamily="34" charset="0"/>
            </a:endParaRPr>
          </a:p>
        </p:txBody>
      </p:sp>
    </p:spTree>
    <p:extLst>
      <p:ext uri="{BB962C8B-B14F-4D97-AF65-F5344CB8AC3E}">
        <p14:creationId xmlns:p14="http://schemas.microsoft.com/office/powerpoint/2010/main" val="94156493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Πίνακας 2"/>
          <p:cNvGraphicFramePr>
            <a:graphicFrameLocks noGrp="1"/>
          </p:cNvGraphicFramePr>
          <p:nvPr>
            <p:extLst>
              <p:ext uri="{D42A27DB-BD31-4B8C-83A1-F6EECF244321}">
                <p14:modId xmlns:p14="http://schemas.microsoft.com/office/powerpoint/2010/main" val="2442577865"/>
              </p:ext>
            </p:extLst>
          </p:nvPr>
        </p:nvGraphicFramePr>
        <p:xfrm>
          <a:off x="542924" y="619918"/>
          <a:ext cx="8058150" cy="5018882"/>
        </p:xfrm>
        <a:graphic>
          <a:graphicData uri="http://schemas.openxmlformats.org/drawingml/2006/table">
            <a:tbl>
              <a:tblPr/>
              <a:tblGrid>
                <a:gridCol w="3670578"/>
                <a:gridCol w="1401883"/>
                <a:gridCol w="1541001"/>
                <a:gridCol w="1444688"/>
              </a:tblGrid>
              <a:tr h="932078">
                <a:tc>
                  <a:txBody>
                    <a:bodyPr/>
                    <a:lstStyle/>
                    <a:p>
                      <a:pPr algn="ctr" fontAlgn="ctr"/>
                      <a:r>
                        <a:rPr lang="el-GR" sz="2000" b="1" i="0" u="none" strike="noStrike" dirty="0">
                          <a:solidFill>
                            <a:schemeClr val="bg2">
                              <a:lumMod val="25000"/>
                            </a:schemeClr>
                          </a:solidFill>
                          <a:effectLst/>
                          <a:latin typeface="+mj-lt"/>
                        </a:rPr>
                        <a:t> </a:t>
                      </a:r>
                      <a:r>
                        <a:rPr lang="el-GR" sz="2000" b="1" i="0" u="none" strike="noStrike" dirty="0" smtClean="0">
                          <a:solidFill>
                            <a:schemeClr val="bg2">
                              <a:lumMod val="25000"/>
                            </a:schemeClr>
                          </a:solidFill>
                          <a:effectLst/>
                          <a:latin typeface="+mj-lt"/>
                        </a:rPr>
                        <a:t>Περιγραφή Λογαριασμού</a:t>
                      </a:r>
                      <a:endParaRPr lang="el-GR" sz="2000" b="1" i="0" u="none" strike="noStrike" dirty="0">
                        <a:solidFill>
                          <a:schemeClr val="bg2">
                            <a:lumMod val="25000"/>
                          </a:schemeClr>
                        </a:solidFill>
                        <a:effectLst/>
                        <a:latin typeface="+mj-lt"/>
                      </a:endParaRPr>
                    </a:p>
                  </a:txBody>
                  <a:tcPr marL="4763" marR="4763"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l-GR" sz="2000" b="1" i="0" u="none" strike="noStrike" dirty="0">
                          <a:solidFill>
                            <a:schemeClr val="bg2">
                              <a:lumMod val="25000"/>
                            </a:schemeClr>
                          </a:solidFill>
                          <a:effectLst/>
                          <a:latin typeface="+mj-lt"/>
                        </a:rPr>
                        <a:t>1/9/2014</a:t>
                      </a:r>
                    </a:p>
                  </a:txBody>
                  <a:tcPr marL="4763" marR="4763"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l-GR" sz="2000" b="1" i="0" u="none" strike="noStrike" dirty="0">
                          <a:solidFill>
                            <a:schemeClr val="bg2">
                              <a:lumMod val="25000"/>
                            </a:schemeClr>
                          </a:solidFill>
                          <a:effectLst/>
                          <a:latin typeface="+mj-lt"/>
                        </a:rPr>
                        <a:t>31/12/2017</a:t>
                      </a:r>
                    </a:p>
                  </a:txBody>
                  <a:tcPr marL="4763" marR="4763"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l-GR" sz="2000" b="1" i="0" u="none" strike="noStrike" dirty="0">
                          <a:solidFill>
                            <a:schemeClr val="bg2">
                              <a:lumMod val="25000"/>
                            </a:schemeClr>
                          </a:solidFill>
                          <a:effectLst/>
                          <a:latin typeface="+mj-lt"/>
                        </a:rPr>
                        <a:t>Διαφορά</a:t>
                      </a:r>
                    </a:p>
                  </a:txBody>
                  <a:tcPr marL="4763" marR="4763"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r>
              <a:tr h="1003776">
                <a:tc>
                  <a:txBody>
                    <a:bodyPr/>
                    <a:lstStyle/>
                    <a:p>
                      <a:pPr algn="l" fontAlgn="ctr"/>
                      <a:r>
                        <a:rPr lang="el-GR" sz="2000" b="0" i="0" u="none" strike="noStrike" dirty="0">
                          <a:solidFill>
                            <a:srgbClr val="000000"/>
                          </a:solidFill>
                          <a:effectLst/>
                          <a:latin typeface="+mj-lt"/>
                        </a:rPr>
                        <a:t> Χρηματικά Διαθέσιμα (Ταμείο)</a:t>
                      </a:r>
                    </a:p>
                  </a:txBody>
                  <a:tcPr marL="54000" marR="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l-GR" sz="2000" b="0" i="0" u="none" strike="noStrike" dirty="0">
                          <a:solidFill>
                            <a:srgbClr val="000000"/>
                          </a:solidFill>
                          <a:effectLst/>
                          <a:latin typeface="+mj-lt"/>
                        </a:rPr>
                        <a:t>4.048.952</a:t>
                      </a:r>
                    </a:p>
                  </a:txBody>
                  <a:tcPr marL="0" marR="5400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l-GR" sz="2000" b="0" i="0" u="none" strike="noStrike" dirty="0">
                          <a:solidFill>
                            <a:srgbClr val="000000"/>
                          </a:solidFill>
                          <a:effectLst/>
                          <a:latin typeface="+mj-lt"/>
                        </a:rPr>
                        <a:t>4.461.755</a:t>
                      </a:r>
                    </a:p>
                  </a:txBody>
                  <a:tcPr marL="0" marR="5400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l-GR" sz="2000" b="0" i="0" u="none" strike="noStrike">
                          <a:solidFill>
                            <a:srgbClr val="000000"/>
                          </a:solidFill>
                          <a:effectLst/>
                          <a:latin typeface="+mj-lt"/>
                        </a:rPr>
                        <a:t>412.803</a:t>
                      </a:r>
                    </a:p>
                  </a:txBody>
                  <a:tcPr marL="0" marR="5400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24531">
                <a:tc>
                  <a:txBody>
                    <a:bodyPr/>
                    <a:lstStyle/>
                    <a:p>
                      <a:pPr algn="l" fontAlgn="ctr"/>
                      <a:r>
                        <a:rPr lang="el-GR" sz="2000" b="0" i="0" u="none" strike="noStrike" dirty="0">
                          <a:solidFill>
                            <a:srgbClr val="000000"/>
                          </a:solidFill>
                          <a:effectLst/>
                          <a:latin typeface="+mj-lt"/>
                        </a:rPr>
                        <a:t> Υποχρεώσεις</a:t>
                      </a:r>
                    </a:p>
                  </a:txBody>
                  <a:tcPr marL="54000" marR="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ctr"/>
                      <a:r>
                        <a:rPr lang="el-GR" sz="2000" b="0" i="0" u="sng" strike="noStrike" dirty="0">
                          <a:solidFill>
                            <a:srgbClr val="000000"/>
                          </a:solidFill>
                          <a:effectLst/>
                          <a:latin typeface="+mj-lt"/>
                        </a:rPr>
                        <a:t>9.139.431</a:t>
                      </a:r>
                    </a:p>
                  </a:txBody>
                  <a:tcPr marL="0" marR="5400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ctr"/>
                      <a:r>
                        <a:rPr lang="el-GR" sz="2000" b="0" i="0" u="sng" strike="noStrike" dirty="0">
                          <a:solidFill>
                            <a:srgbClr val="000000"/>
                          </a:solidFill>
                          <a:effectLst/>
                          <a:latin typeface="+mj-lt"/>
                        </a:rPr>
                        <a:t>5.545.660</a:t>
                      </a:r>
                    </a:p>
                  </a:txBody>
                  <a:tcPr marL="0" marR="5400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ctr"/>
                      <a:r>
                        <a:rPr lang="el-GR" sz="2000" b="0" i="0" u="sng" strike="noStrike" dirty="0">
                          <a:solidFill>
                            <a:srgbClr val="000000"/>
                          </a:solidFill>
                          <a:effectLst/>
                          <a:latin typeface="+mj-lt"/>
                        </a:rPr>
                        <a:t>-3.593.771</a:t>
                      </a:r>
                    </a:p>
                  </a:txBody>
                  <a:tcPr marL="0" marR="5400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537737">
                <a:tc>
                  <a:txBody>
                    <a:bodyPr/>
                    <a:lstStyle/>
                    <a:p>
                      <a:pPr algn="l" fontAlgn="ctr"/>
                      <a:r>
                        <a:rPr lang="el-GR" sz="2000" b="0" i="0" u="none" strike="noStrike" dirty="0">
                          <a:solidFill>
                            <a:schemeClr val="tx1">
                              <a:lumMod val="75000"/>
                              <a:lumOff val="25000"/>
                            </a:schemeClr>
                          </a:solidFill>
                          <a:effectLst/>
                          <a:latin typeface="+mj-lt"/>
                        </a:rPr>
                        <a:t>      •  Μακροπρόθεσμες (Δάνεια)</a:t>
                      </a:r>
                    </a:p>
                  </a:txBody>
                  <a:tcPr marL="54000" marR="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l-GR" sz="2000" b="0" i="0" u="none" strike="noStrike" dirty="0">
                          <a:solidFill>
                            <a:schemeClr val="tx1">
                              <a:lumMod val="75000"/>
                              <a:lumOff val="25000"/>
                            </a:schemeClr>
                          </a:solidFill>
                          <a:effectLst/>
                          <a:latin typeface="+mj-lt"/>
                        </a:rPr>
                        <a:t>5.283.379</a:t>
                      </a:r>
                    </a:p>
                  </a:txBody>
                  <a:tcPr marL="0" marR="5400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l-GR" sz="2000" b="0" i="0" u="none" strike="noStrike" dirty="0">
                          <a:solidFill>
                            <a:schemeClr val="tx1">
                              <a:lumMod val="75000"/>
                              <a:lumOff val="25000"/>
                            </a:schemeClr>
                          </a:solidFill>
                          <a:effectLst/>
                          <a:latin typeface="+mj-lt"/>
                        </a:rPr>
                        <a:t>4.710.254</a:t>
                      </a:r>
                    </a:p>
                  </a:txBody>
                  <a:tcPr marL="0" marR="5400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l-GR" sz="2000" b="0" i="0" u="none" strike="noStrike" dirty="0">
                          <a:solidFill>
                            <a:schemeClr val="tx1">
                              <a:lumMod val="75000"/>
                              <a:lumOff val="25000"/>
                            </a:schemeClr>
                          </a:solidFill>
                          <a:effectLst/>
                          <a:latin typeface="+mj-lt"/>
                        </a:rPr>
                        <a:t>-573.125</a:t>
                      </a:r>
                    </a:p>
                  </a:txBody>
                  <a:tcPr marL="0" marR="5400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645285">
                <a:tc>
                  <a:txBody>
                    <a:bodyPr/>
                    <a:lstStyle/>
                    <a:p>
                      <a:pPr algn="l" fontAlgn="ctr"/>
                      <a:r>
                        <a:rPr lang="el-GR" sz="2000" b="0" i="0" u="none" strike="noStrike" dirty="0">
                          <a:solidFill>
                            <a:schemeClr val="tx1">
                              <a:lumMod val="75000"/>
                              <a:lumOff val="25000"/>
                            </a:schemeClr>
                          </a:solidFill>
                          <a:effectLst/>
                          <a:latin typeface="+mj-lt"/>
                        </a:rPr>
                        <a:t>      •  Βραχυπρόθεσμες</a:t>
                      </a:r>
                    </a:p>
                  </a:txBody>
                  <a:tcPr marL="54000" marR="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ctr"/>
                      <a:r>
                        <a:rPr lang="el-GR" sz="2000" b="0" i="0" u="none" strike="noStrike" dirty="0">
                          <a:solidFill>
                            <a:schemeClr val="tx1">
                              <a:lumMod val="75000"/>
                              <a:lumOff val="25000"/>
                            </a:schemeClr>
                          </a:solidFill>
                          <a:effectLst/>
                          <a:latin typeface="+mj-lt"/>
                        </a:rPr>
                        <a:t>3.856.052</a:t>
                      </a:r>
                    </a:p>
                  </a:txBody>
                  <a:tcPr marL="0" marR="5400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ctr"/>
                      <a:r>
                        <a:rPr lang="el-GR" sz="2000" b="0" i="0" u="none" strike="noStrike" dirty="0">
                          <a:solidFill>
                            <a:schemeClr val="tx1">
                              <a:lumMod val="75000"/>
                              <a:lumOff val="25000"/>
                            </a:schemeClr>
                          </a:solidFill>
                          <a:effectLst/>
                          <a:latin typeface="+mj-lt"/>
                        </a:rPr>
                        <a:t>835.406</a:t>
                      </a:r>
                    </a:p>
                  </a:txBody>
                  <a:tcPr marL="0" marR="5400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ctr"/>
                      <a:r>
                        <a:rPr lang="el-GR" sz="2000" b="0" i="0" u="none" strike="noStrike" dirty="0">
                          <a:solidFill>
                            <a:schemeClr val="tx1">
                              <a:lumMod val="75000"/>
                              <a:lumOff val="25000"/>
                            </a:schemeClr>
                          </a:solidFill>
                          <a:effectLst/>
                          <a:latin typeface="+mj-lt"/>
                        </a:rPr>
                        <a:t>-3.020.646</a:t>
                      </a:r>
                    </a:p>
                  </a:txBody>
                  <a:tcPr marL="0" marR="5400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1075475">
                <a:tc>
                  <a:txBody>
                    <a:bodyPr/>
                    <a:lstStyle/>
                    <a:p>
                      <a:pPr algn="l" fontAlgn="ctr"/>
                      <a:r>
                        <a:rPr lang="el-GR" sz="2000" b="0" i="0" u="none" strike="noStrike" dirty="0">
                          <a:solidFill>
                            <a:srgbClr val="000000"/>
                          </a:solidFill>
                          <a:effectLst/>
                          <a:latin typeface="+mj-lt"/>
                        </a:rPr>
                        <a:t> </a:t>
                      </a:r>
                      <a:r>
                        <a:rPr lang="el-GR" sz="2000" b="0" i="0" u="none" strike="noStrike" dirty="0" smtClean="0">
                          <a:solidFill>
                            <a:srgbClr val="000000"/>
                          </a:solidFill>
                          <a:effectLst/>
                          <a:latin typeface="+mj-lt"/>
                        </a:rPr>
                        <a:t>Απαιτήσεις από τρίτους</a:t>
                      </a:r>
                      <a:endParaRPr lang="el-GR" sz="2000" b="0" i="0" u="none" strike="noStrike" dirty="0">
                        <a:solidFill>
                          <a:srgbClr val="000000"/>
                        </a:solidFill>
                        <a:effectLst/>
                        <a:latin typeface="+mj-lt"/>
                      </a:endParaRPr>
                    </a:p>
                  </a:txBody>
                  <a:tcPr marL="54000" marR="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l-GR" sz="2000" b="0" i="0" u="none" strike="noStrike" dirty="0">
                          <a:solidFill>
                            <a:srgbClr val="000000"/>
                          </a:solidFill>
                          <a:effectLst/>
                          <a:latin typeface="+mj-lt"/>
                        </a:rPr>
                        <a:t>3.739.669</a:t>
                      </a:r>
                    </a:p>
                  </a:txBody>
                  <a:tcPr marL="0" marR="5400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l-GR" sz="2000" b="0" i="0" u="none" strike="noStrike" dirty="0">
                          <a:solidFill>
                            <a:srgbClr val="000000"/>
                          </a:solidFill>
                          <a:effectLst/>
                          <a:latin typeface="+mj-lt"/>
                        </a:rPr>
                        <a:t>5.560.264</a:t>
                      </a:r>
                    </a:p>
                  </a:txBody>
                  <a:tcPr marL="0" marR="5400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l-GR" sz="2000" b="0" i="0" u="none" strike="noStrike" dirty="0">
                          <a:solidFill>
                            <a:srgbClr val="000000"/>
                          </a:solidFill>
                          <a:effectLst/>
                          <a:latin typeface="+mj-lt"/>
                        </a:rPr>
                        <a:t>1.820.595</a:t>
                      </a:r>
                    </a:p>
                  </a:txBody>
                  <a:tcPr marL="0" marR="5400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147163879"/>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698501"/>
            <a:ext cx="7886700" cy="549274"/>
          </a:xfrm>
          <a:solidFill>
            <a:schemeClr val="bg1">
              <a:lumMod val="95000"/>
            </a:schemeClr>
          </a:solidFill>
        </p:spPr>
        <p:txBody>
          <a:bodyPr>
            <a:noAutofit/>
          </a:bodyPr>
          <a:lstStyle/>
          <a:p>
            <a:r>
              <a:rPr lang="el-GR" sz="3200" b="1" dirty="0" smtClean="0">
                <a:solidFill>
                  <a:srgbClr val="002060"/>
                </a:solidFill>
                <a:cs typeface="Arial" panose="020B0604020202020204" pitchFamily="34" charset="0"/>
              </a:rPr>
              <a:t>Απολογισμός Εσόδων 2016-2017</a:t>
            </a:r>
            <a:endParaRPr lang="el-GR" sz="3200" b="1" dirty="0">
              <a:solidFill>
                <a:srgbClr val="002060"/>
              </a:solidFill>
              <a:cs typeface="Arial" panose="020B0604020202020204" pitchFamily="34" charset="0"/>
            </a:endParaRPr>
          </a:p>
        </p:txBody>
      </p:sp>
      <p:graphicFrame>
        <p:nvGraphicFramePr>
          <p:cNvPr id="4" name="Πίνακας 3"/>
          <p:cNvGraphicFramePr>
            <a:graphicFrameLocks noGrp="1"/>
          </p:cNvGraphicFramePr>
          <p:nvPr>
            <p:extLst>
              <p:ext uri="{D42A27DB-BD31-4B8C-83A1-F6EECF244321}">
                <p14:modId xmlns:p14="http://schemas.microsoft.com/office/powerpoint/2010/main" val="765030327"/>
              </p:ext>
            </p:extLst>
          </p:nvPr>
        </p:nvGraphicFramePr>
        <p:xfrm>
          <a:off x="457200" y="1363154"/>
          <a:ext cx="8002238" cy="2178714"/>
        </p:xfrm>
        <a:graphic>
          <a:graphicData uri="http://schemas.openxmlformats.org/drawingml/2006/table">
            <a:tbl>
              <a:tblPr firstRow="1" bandRow="1">
                <a:tableStyleId>{69012ECD-51FC-41F1-AA8D-1B2483CD663E}</a:tableStyleId>
              </a:tblPr>
              <a:tblGrid>
                <a:gridCol w="1025533"/>
                <a:gridCol w="2051064"/>
                <a:gridCol w="1712919"/>
                <a:gridCol w="1691296"/>
                <a:gridCol w="1521426"/>
              </a:tblGrid>
              <a:tr h="838863">
                <a:tc>
                  <a:txBody>
                    <a:bodyPr/>
                    <a:lstStyle/>
                    <a:p>
                      <a:pPr algn="ctr"/>
                      <a:r>
                        <a:rPr lang="el-GR" sz="2000" dirty="0" smtClean="0">
                          <a:solidFill>
                            <a:schemeClr val="bg2">
                              <a:lumMod val="25000"/>
                            </a:schemeClr>
                          </a:solidFill>
                          <a:latin typeface="+mj-lt"/>
                          <a:cs typeface="Arial" panose="020B0604020202020204" pitchFamily="34" charset="0"/>
                        </a:rPr>
                        <a:t>Έτος</a:t>
                      </a:r>
                      <a:endParaRPr lang="el-GR" sz="2000" dirty="0">
                        <a:solidFill>
                          <a:schemeClr val="bg2">
                            <a:lumMod val="25000"/>
                          </a:schemeClr>
                        </a:solidFill>
                        <a:latin typeface="+mj-lt"/>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l-GR" sz="2000" dirty="0" smtClean="0">
                          <a:solidFill>
                            <a:schemeClr val="bg2">
                              <a:lumMod val="25000"/>
                            </a:schemeClr>
                          </a:solidFill>
                          <a:latin typeface="+mj-lt"/>
                          <a:cs typeface="Arial" panose="020B0604020202020204" pitchFamily="34" charset="0"/>
                        </a:rPr>
                        <a:t>Προϋπολογισμός</a:t>
                      </a:r>
                      <a:endParaRPr lang="el-GR" sz="2000" dirty="0">
                        <a:solidFill>
                          <a:schemeClr val="bg2">
                            <a:lumMod val="25000"/>
                          </a:schemeClr>
                        </a:solidFill>
                        <a:latin typeface="+mj-lt"/>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l-GR" sz="2000" dirty="0" smtClean="0">
                          <a:solidFill>
                            <a:schemeClr val="bg2">
                              <a:lumMod val="25000"/>
                            </a:schemeClr>
                          </a:solidFill>
                          <a:latin typeface="+mj-lt"/>
                          <a:cs typeface="Arial" panose="020B0604020202020204" pitchFamily="34" charset="0"/>
                        </a:rPr>
                        <a:t>Βεβαιωθέντα</a:t>
                      </a:r>
                      <a:endParaRPr lang="el-GR" sz="2000" dirty="0">
                        <a:solidFill>
                          <a:schemeClr val="bg2">
                            <a:lumMod val="25000"/>
                          </a:schemeClr>
                        </a:solidFill>
                        <a:latin typeface="+mj-lt"/>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l-GR" sz="2000" dirty="0" smtClean="0">
                          <a:solidFill>
                            <a:schemeClr val="bg2">
                              <a:lumMod val="25000"/>
                            </a:schemeClr>
                          </a:solidFill>
                          <a:latin typeface="+mj-lt"/>
                          <a:cs typeface="Arial" panose="020B0604020202020204" pitchFamily="34" charset="0"/>
                        </a:rPr>
                        <a:t>Εισπραχθέντα</a:t>
                      </a:r>
                      <a:endParaRPr lang="el-GR" sz="2000" dirty="0">
                        <a:solidFill>
                          <a:schemeClr val="bg2">
                            <a:lumMod val="25000"/>
                          </a:schemeClr>
                        </a:solidFill>
                        <a:latin typeface="+mj-lt"/>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l-GR" sz="2000" dirty="0" smtClean="0">
                          <a:solidFill>
                            <a:schemeClr val="bg2">
                              <a:lumMod val="25000"/>
                            </a:schemeClr>
                          </a:solidFill>
                          <a:latin typeface="+mj-lt"/>
                          <a:cs typeface="Arial" panose="020B0604020202020204" pitchFamily="34" charset="0"/>
                        </a:rPr>
                        <a:t>Απαιτήσεις</a:t>
                      </a:r>
                      <a:endParaRPr lang="el-GR" sz="2000" dirty="0">
                        <a:solidFill>
                          <a:schemeClr val="bg2">
                            <a:lumMod val="25000"/>
                          </a:schemeClr>
                        </a:solidFill>
                        <a:latin typeface="+mj-lt"/>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664100">
                <a:tc>
                  <a:txBody>
                    <a:bodyPr/>
                    <a:lstStyle/>
                    <a:p>
                      <a:pPr algn="ctr"/>
                      <a:r>
                        <a:rPr lang="el-GR" sz="2400" dirty="0" smtClean="0">
                          <a:latin typeface="+mj-lt"/>
                          <a:cs typeface="Arial" panose="020B0604020202020204" pitchFamily="34" charset="0"/>
                        </a:rPr>
                        <a:t>2016</a:t>
                      </a:r>
                      <a:endParaRPr lang="el-GR" sz="2400" dirty="0">
                        <a:latin typeface="+mj-lt"/>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l-GR" sz="2400" b="0" kern="1200" dirty="0" smtClean="0">
                          <a:solidFill>
                            <a:schemeClr val="tx1"/>
                          </a:solidFill>
                          <a:effectLst/>
                          <a:latin typeface="+mj-lt"/>
                          <a:ea typeface="+mn-ea"/>
                          <a:cs typeface="Arial" panose="020B0604020202020204" pitchFamily="34" charset="0"/>
                        </a:rPr>
                        <a:t>28.158.241 </a:t>
                      </a:r>
                      <a:endParaRPr lang="el-GR" sz="2400" b="0" dirty="0">
                        <a:latin typeface="+mj-lt"/>
                        <a:cs typeface="Arial" panose="020B0604020202020204" pitchFamily="34" charset="0"/>
                      </a:endParaRPr>
                    </a:p>
                  </a:txBody>
                  <a:tcPr marL="0" marR="16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l-GR" sz="2400" b="0" kern="1200" dirty="0" smtClean="0">
                          <a:solidFill>
                            <a:schemeClr val="tx1"/>
                          </a:solidFill>
                          <a:effectLst/>
                          <a:latin typeface="+mj-lt"/>
                          <a:ea typeface="+mn-ea"/>
                          <a:cs typeface="Arial" panose="020B0604020202020204" pitchFamily="34" charset="0"/>
                        </a:rPr>
                        <a:t>27.973.701</a:t>
                      </a:r>
                      <a:endParaRPr lang="el-GR" sz="2400" b="0" dirty="0">
                        <a:latin typeface="+mj-lt"/>
                        <a:cs typeface="Arial" panose="020B0604020202020204" pitchFamily="34" charset="0"/>
                      </a:endParaRPr>
                    </a:p>
                  </a:txBody>
                  <a:tcPr marL="0" marR="16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l-GR" sz="2400" b="0" kern="1200" dirty="0" smtClean="0">
                          <a:solidFill>
                            <a:schemeClr val="tx1"/>
                          </a:solidFill>
                          <a:effectLst/>
                          <a:latin typeface="+mj-lt"/>
                          <a:ea typeface="+mn-ea"/>
                          <a:cs typeface="Arial" panose="020B0604020202020204" pitchFamily="34" charset="0"/>
                        </a:rPr>
                        <a:t>23.007.872 </a:t>
                      </a:r>
                      <a:endParaRPr lang="el-GR" sz="2400" b="0" dirty="0">
                        <a:latin typeface="+mj-lt"/>
                        <a:cs typeface="Arial" panose="020B0604020202020204" pitchFamily="34" charset="0"/>
                      </a:endParaRPr>
                    </a:p>
                  </a:txBody>
                  <a:tcPr marL="0" marR="16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l-GR" sz="2400" b="0" dirty="0" smtClean="0">
                          <a:latin typeface="+mj-lt"/>
                          <a:cs typeface="Arial" panose="020B0604020202020204" pitchFamily="34" charset="0"/>
                        </a:rPr>
                        <a:t>4.965.929</a:t>
                      </a:r>
                      <a:endParaRPr lang="el-GR" sz="2400" b="0" dirty="0">
                        <a:latin typeface="+mj-lt"/>
                        <a:cs typeface="Arial" panose="020B0604020202020204" pitchFamily="34" charset="0"/>
                      </a:endParaRPr>
                    </a:p>
                  </a:txBody>
                  <a:tcPr marL="0" marR="16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75751">
                <a:tc>
                  <a:txBody>
                    <a:bodyPr/>
                    <a:lstStyle/>
                    <a:p>
                      <a:pPr algn="ctr"/>
                      <a:r>
                        <a:rPr lang="el-GR" sz="2400" dirty="0" smtClean="0">
                          <a:latin typeface="+mj-lt"/>
                          <a:cs typeface="Arial" panose="020B0604020202020204" pitchFamily="34" charset="0"/>
                        </a:rPr>
                        <a:t>2017</a:t>
                      </a:r>
                      <a:endParaRPr lang="el-GR" sz="2400" dirty="0">
                        <a:latin typeface="+mj-lt"/>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l-GR" sz="2400" b="0" kern="1200" dirty="0" smtClean="0">
                          <a:solidFill>
                            <a:schemeClr val="tx1"/>
                          </a:solidFill>
                          <a:effectLst/>
                          <a:latin typeface="+mj-lt"/>
                          <a:ea typeface="+mn-ea"/>
                          <a:cs typeface="Arial" panose="020B0604020202020204" pitchFamily="34" charset="0"/>
                        </a:rPr>
                        <a:t>24.904.118 </a:t>
                      </a:r>
                      <a:endParaRPr lang="el-GR" sz="2400" b="0" dirty="0">
                        <a:latin typeface="+mj-lt"/>
                        <a:cs typeface="Arial" panose="020B0604020202020204" pitchFamily="34" charset="0"/>
                      </a:endParaRPr>
                    </a:p>
                  </a:txBody>
                  <a:tcPr marL="0" marR="16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l-GR" sz="2400" b="0" kern="1200" dirty="0" smtClean="0">
                          <a:solidFill>
                            <a:schemeClr val="tx1"/>
                          </a:solidFill>
                          <a:effectLst/>
                          <a:latin typeface="+mj-lt"/>
                          <a:ea typeface="+mn-ea"/>
                          <a:cs typeface="Arial" panose="020B0604020202020204" pitchFamily="34" charset="0"/>
                        </a:rPr>
                        <a:t>26.573.276</a:t>
                      </a:r>
                      <a:endParaRPr lang="el-GR" sz="2400" b="0" dirty="0">
                        <a:latin typeface="+mj-lt"/>
                        <a:cs typeface="Arial" panose="020B0604020202020204" pitchFamily="34" charset="0"/>
                      </a:endParaRPr>
                    </a:p>
                  </a:txBody>
                  <a:tcPr marL="0" marR="16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l-GR" sz="2400" b="0" kern="1200" dirty="0" smtClean="0">
                          <a:solidFill>
                            <a:schemeClr val="tx1"/>
                          </a:solidFill>
                          <a:effectLst/>
                          <a:latin typeface="+mj-lt"/>
                          <a:ea typeface="+mn-ea"/>
                          <a:cs typeface="Arial" panose="020B0604020202020204" pitchFamily="34" charset="0"/>
                        </a:rPr>
                        <a:t>21.079.352</a:t>
                      </a:r>
                      <a:endParaRPr lang="el-GR" sz="2400" b="0" dirty="0">
                        <a:latin typeface="+mj-lt"/>
                        <a:cs typeface="Arial" panose="020B0604020202020204" pitchFamily="34" charset="0"/>
                      </a:endParaRPr>
                    </a:p>
                  </a:txBody>
                  <a:tcPr marL="0" marR="16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l-GR" sz="2400" b="0" dirty="0" smtClean="0">
                          <a:latin typeface="+mj-lt"/>
                          <a:cs typeface="Arial" panose="020B0604020202020204" pitchFamily="34" charset="0"/>
                        </a:rPr>
                        <a:t>5.493.924</a:t>
                      </a:r>
                      <a:endParaRPr lang="el-GR" sz="2400" b="0" dirty="0">
                        <a:latin typeface="+mj-lt"/>
                        <a:cs typeface="Arial" panose="020B0604020202020204" pitchFamily="34" charset="0"/>
                      </a:endParaRPr>
                    </a:p>
                  </a:txBody>
                  <a:tcPr marL="0" marR="16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Ορθογώνιο 6"/>
          <p:cNvSpPr/>
          <p:nvPr/>
        </p:nvSpPr>
        <p:spPr>
          <a:xfrm>
            <a:off x="971551" y="3767656"/>
            <a:ext cx="7372349" cy="584776"/>
          </a:xfrm>
          <a:prstGeom prst="rect">
            <a:avLst/>
          </a:prstGeom>
          <a:solidFill>
            <a:schemeClr val="bg1">
              <a:lumMod val="95000"/>
            </a:schemeClr>
          </a:solidFill>
        </p:spPr>
        <p:txBody>
          <a:bodyPr wrap="square">
            <a:spAutoFit/>
          </a:bodyPr>
          <a:lstStyle/>
          <a:p>
            <a:pPr algn="ctr"/>
            <a:r>
              <a:rPr lang="el-GR" sz="3200" b="1" dirty="0" smtClean="0">
                <a:solidFill>
                  <a:srgbClr val="002060"/>
                </a:solidFill>
                <a:latin typeface="+mj-lt"/>
                <a:cs typeface="Arial" panose="020B0604020202020204" pitchFamily="34" charset="0"/>
              </a:rPr>
              <a:t>Απολογισμός Εξόδων 2016 - 2017</a:t>
            </a:r>
            <a:endParaRPr lang="el-GR" sz="3200" b="1" dirty="0">
              <a:solidFill>
                <a:srgbClr val="002060"/>
              </a:solidFill>
              <a:latin typeface="+mj-lt"/>
            </a:endParaRPr>
          </a:p>
        </p:txBody>
      </p:sp>
      <p:graphicFrame>
        <p:nvGraphicFramePr>
          <p:cNvPr id="6" name="Table 5"/>
          <p:cNvGraphicFramePr>
            <a:graphicFrameLocks noGrp="1"/>
          </p:cNvGraphicFramePr>
          <p:nvPr>
            <p:extLst>
              <p:ext uri="{D42A27DB-BD31-4B8C-83A1-F6EECF244321}">
                <p14:modId xmlns:p14="http://schemas.microsoft.com/office/powerpoint/2010/main" val="3033809027"/>
              </p:ext>
            </p:extLst>
          </p:nvPr>
        </p:nvGraphicFramePr>
        <p:xfrm>
          <a:off x="631981" y="4606128"/>
          <a:ext cx="7258049" cy="1774049"/>
        </p:xfrm>
        <a:graphic>
          <a:graphicData uri="http://schemas.openxmlformats.org/drawingml/2006/table">
            <a:tbl>
              <a:tblPr firstRow="1" bandRow="1">
                <a:tableStyleId>{69012ECD-51FC-41F1-AA8D-1B2483CD663E}</a:tableStyleId>
              </a:tblPr>
              <a:tblGrid>
                <a:gridCol w="1294743"/>
                <a:gridCol w="2150827"/>
                <a:gridCol w="1963973"/>
                <a:gridCol w="1848506"/>
              </a:tblGrid>
              <a:tr h="605846">
                <a:tc>
                  <a:txBody>
                    <a:bodyPr/>
                    <a:lstStyle/>
                    <a:p>
                      <a:pPr algn="ctr"/>
                      <a:r>
                        <a:rPr lang="el-GR" sz="2000" dirty="0" smtClean="0">
                          <a:solidFill>
                            <a:schemeClr val="bg2">
                              <a:lumMod val="25000"/>
                            </a:schemeClr>
                          </a:solidFill>
                          <a:latin typeface="+mj-lt"/>
                          <a:cs typeface="Arial" panose="020B0604020202020204" pitchFamily="34" charset="0"/>
                        </a:rPr>
                        <a:t>Έτος</a:t>
                      </a:r>
                      <a:endParaRPr lang="el-GR" sz="2000" dirty="0">
                        <a:solidFill>
                          <a:schemeClr val="bg2">
                            <a:lumMod val="25000"/>
                          </a:schemeClr>
                        </a:solidFill>
                        <a:latin typeface="+mj-lt"/>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l-GR" sz="2000" dirty="0" smtClean="0">
                          <a:solidFill>
                            <a:schemeClr val="bg2">
                              <a:lumMod val="25000"/>
                            </a:schemeClr>
                          </a:solidFill>
                          <a:latin typeface="+mj-lt"/>
                          <a:cs typeface="Arial" panose="020B0604020202020204" pitchFamily="34" charset="0"/>
                        </a:rPr>
                        <a:t>Προϋπολογισμός</a:t>
                      </a:r>
                      <a:endParaRPr lang="el-GR" sz="2000" dirty="0">
                        <a:solidFill>
                          <a:schemeClr val="bg2">
                            <a:lumMod val="25000"/>
                          </a:schemeClr>
                        </a:solidFill>
                        <a:latin typeface="+mj-lt"/>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l-GR" sz="2000" dirty="0" smtClean="0">
                          <a:solidFill>
                            <a:schemeClr val="bg2">
                              <a:lumMod val="25000"/>
                            </a:schemeClr>
                          </a:solidFill>
                          <a:latin typeface="+mj-lt"/>
                          <a:cs typeface="Arial" panose="020B0604020202020204" pitchFamily="34" charset="0"/>
                        </a:rPr>
                        <a:t>Δαπάνες</a:t>
                      </a:r>
                      <a:endParaRPr lang="el-GR" sz="2000" dirty="0">
                        <a:solidFill>
                          <a:schemeClr val="bg2">
                            <a:lumMod val="25000"/>
                          </a:schemeClr>
                        </a:solidFill>
                        <a:latin typeface="+mj-lt"/>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l-GR" sz="2000" dirty="0" smtClean="0">
                          <a:solidFill>
                            <a:schemeClr val="bg2">
                              <a:lumMod val="25000"/>
                            </a:schemeClr>
                          </a:solidFill>
                          <a:latin typeface="+mj-lt"/>
                          <a:cs typeface="Arial" panose="020B0604020202020204" pitchFamily="34" charset="0"/>
                        </a:rPr>
                        <a:t>Πληρωμές</a:t>
                      </a:r>
                      <a:endParaRPr lang="el-GR" sz="2000" dirty="0">
                        <a:solidFill>
                          <a:schemeClr val="bg2">
                            <a:lumMod val="25000"/>
                          </a:schemeClr>
                        </a:solidFill>
                        <a:latin typeface="+mj-lt"/>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r>
              <a:tr h="580636">
                <a:tc>
                  <a:txBody>
                    <a:bodyPr/>
                    <a:lstStyle/>
                    <a:p>
                      <a:pPr algn="ctr"/>
                      <a:r>
                        <a:rPr lang="el-GR" sz="2400" dirty="0" smtClean="0">
                          <a:latin typeface="+mj-lt"/>
                          <a:cs typeface="Arial" panose="020B0604020202020204" pitchFamily="34" charset="0"/>
                        </a:rPr>
                        <a:t>2016</a:t>
                      </a:r>
                      <a:endParaRPr lang="el-GR" sz="2400" dirty="0">
                        <a:latin typeface="+mj-lt"/>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l-GR" sz="2400" b="0" kern="1200" dirty="0" smtClean="0">
                          <a:solidFill>
                            <a:schemeClr val="tx1"/>
                          </a:solidFill>
                          <a:effectLst/>
                          <a:latin typeface="+mj-lt"/>
                          <a:ea typeface="+mn-ea"/>
                          <a:cs typeface="Arial" panose="020B0604020202020204" pitchFamily="34" charset="0"/>
                        </a:rPr>
                        <a:t>28.158.241 </a:t>
                      </a:r>
                      <a:endParaRPr lang="el-GR" sz="2400" b="0" dirty="0">
                        <a:latin typeface="+mj-lt"/>
                        <a:cs typeface="Arial" panose="020B0604020202020204" pitchFamily="34" charset="0"/>
                      </a:endParaRPr>
                    </a:p>
                  </a:txBody>
                  <a:tcPr marL="0" marR="16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l-GR" sz="2400" b="0" dirty="0" smtClean="0">
                          <a:latin typeface="+mj-lt"/>
                          <a:cs typeface="Arial" panose="020B0604020202020204" pitchFamily="34" charset="0"/>
                        </a:rPr>
                        <a:t>19.780.212</a:t>
                      </a:r>
                      <a:endParaRPr lang="el-GR" sz="2400" b="0" dirty="0">
                        <a:latin typeface="+mj-lt"/>
                        <a:cs typeface="Arial" panose="020B0604020202020204" pitchFamily="34" charset="0"/>
                      </a:endParaRPr>
                    </a:p>
                  </a:txBody>
                  <a:tcPr marL="0" marR="16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l-GR" sz="2400" b="0" kern="1200" dirty="0" smtClean="0">
                          <a:solidFill>
                            <a:schemeClr val="tx1"/>
                          </a:solidFill>
                          <a:effectLst/>
                          <a:latin typeface="+mj-lt"/>
                          <a:ea typeface="+mn-ea"/>
                          <a:cs typeface="Arial" panose="020B0604020202020204" pitchFamily="34" charset="0"/>
                        </a:rPr>
                        <a:t>19.032.164 </a:t>
                      </a:r>
                      <a:endParaRPr lang="el-GR" sz="2400" b="0" dirty="0">
                        <a:latin typeface="+mj-lt"/>
                        <a:cs typeface="Arial" panose="020B0604020202020204" pitchFamily="34" charset="0"/>
                      </a:endParaRPr>
                    </a:p>
                  </a:txBody>
                  <a:tcPr marL="0" marR="16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7567">
                <a:tc>
                  <a:txBody>
                    <a:bodyPr/>
                    <a:lstStyle/>
                    <a:p>
                      <a:pPr algn="ctr"/>
                      <a:r>
                        <a:rPr lang="el-GR" sz="2400" dirty="0" smtClean="0">
                          <a:latin typeface="+mj-lt"/>
                          <a:cs typeface="Arial" panose="020B0604020202020204" pitchFamily="34" charset="0"/>
                        </a:rPr>
                        <a:t>2017</a:t>
                      </a:r>
                      <a:endParaRPr lang="el-GR" sz="2400" dirty="0">
                        <a:latin typeface="+mj-lt"/>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l-GR" sz="2400" b="0" kern="1200" dirty="0" smtClean="0">
                          <a:solidFill>
                            <a:schemeClr val="tx1"/>
                          </a:solidFill>
                          <a:effectLst/>
                          <a:latin typeface="+mj-lt"/>
                          <a:ea typeface="+mn-ea"/>
                          <a:cs typeface="Arial" panose="020B0604020202020204" pitchFamily="34" charset="0"/>
                        </a:rPr>
                        <a:t>24.904.118 </a:t>
                      </a:r>
                      <a:endParaRPr lang="el-GR" sz="2400" b="0" dirty="0">
                        <a:latin typeface="+mj-lt"/>
                        <a:cs typeface="Arial" panose="020B0604020202020204" pitchFamily="34" charset="0"/>
                      </a:endParaRPr>
                    </a:p>
                  </a:txBody>
                  <a:tcPr marL="0" marR="16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l-GR" sz="2400" b="0" kern="1200" dirty="0" smtClean="0">
                          <a:solidFill>
                            <a:schemeClr val="tx1"/>
                          </a:solidFill>
                          <a:effectLst/>
                          <a:latin typeface="+mj-lt"/>
                          <a:ea typeface="+mn-ea"/>
                          <a:cs typeface="Arial" panose="020B0604020202020204" pitchFamily="34" charset="0"/>
                        </a:rPr>
                        <a:t>17.259.177 </a:t>
                      </a:r>
                      <a:endParaRPr lang="el-GR" sz="2400" b="0" dirty="0">
                        <a:latin typeface="+mj-lt"/>
                        <a:cs typeface="Arial" panose="020B0604020202020204" pitchFamily="34" charset="0"/>
                      </a:endParaRPr>
                    </a:p>
                  </a:txBody>
                  <a:tcPr marL="0" marR="16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l-GR" sz="2400" b="0" kern="1200" dirty="0" smtClean="0">
                          <a:solidFill>
                            <a:schemeClr val="tx1"/>
                          </a:solidFill>
                          <a:effectLst/>
                          <a:latin typeface="+mj-lt"/>
                          <a:ea typeface="+mn-ea"/>
                          <a:cs typeface="Arial" panose="020B0604020202020204" pitchFamily="34" charset="0"/>
                        </a:rPr>
                        <a:t>16.617.596 </a:t>
                      </a:r>
                      <a:endParaRPr lang="el-GR" sz="2400" b="0" dirty="0">
                        <a:latin typeface="+mj-lt"/>
                        <a:cs typeface="Arial" panose="020B0604020202020204" pitchFamily="34" charset="0"/>
                      </a:endParaRPr>
                    </a:p>
                  </a:txBody>
                  <a:tcPr marL="0" marR="16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912730518"/>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Πίνακας 4"/>
          <p:cNvGraphicFramePr>
            <a:graphicFrameLocks noGrp="1"/>
          </p:cNvGraphicFramePr>
          <p:nvPr>
            <p:extLst>
              <p:ext uri="{D42A27DB-BD31-4B8C-83A1-F6EECF244321}">
                <p14:modId xmlns:p14="http://schemas.microsoft.com/office/powerpoint/2010/main" val="4148182846"/>
              </p:ext>
            </p:extLst>
          </p:nvPr>
        </p:nvGraphicFramePr>
        <p:xfrm>
          <a:off x="742951" y="1304925"/>
          <a:ext cx="7372349" cy="2178689"/>
        </p:xfrm>
        <a:graphic>
          <a:graphicData uri="http://schemas.openxmlformats.org/drawingml/2006/table">
            <a:tbl>
              <a:tblPr firstRow="1" bandRow="1">
                <a:tableStyleId>{69012ECD-51FC-41F1-AA8D-1B2483CD663E}</a:tableStyleId>
              </a:tblPr>
              <a:tblGrid>
                <a:gridCol w="1166611"/>
                <a:gridCol w="2017202"/>
                <a:gridCol w="2077677"/>
                <a:gridCol w="2110859"/>
              </a:tblGrid>
              <a:tr h="745630">
                <a:tc>
                  <a:txBody>
                    <a:bodyPr/>
                    <a:lstStyle/>
                    <a:p>
                      <a:pPr algn="ctr"/>
                      <a:r>
                        <a:rPr lang="el-GR" sz="2400" dirty="0" smtClean="0">
                          <a:solidFill>
                            <a:srgbClr val="4A452A"/>
                          </a:solidFill>
                          <a:latin typeface="+mj-lt"/>
                          <a:cs typeface="Arial" panose="020B0604020202020204" pitchFamily="34" charset="0"/>
                        </a:rPr>
                        <a:t>Έτος</a:t>
                      </a:r>
                      <a:endParaRPr lang="el-GR" sz="2400" dirty="0">
                        <a:solidFill>
                          <a:srgbClr val="4A452A"/>
                        </a:solidFill>
                        <a:latin typeface="+mj-lt"/>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l-GR" sz="2400" dirty="0" smtClean="0">
                          <a:solidFill>
                            <a:srgbClr val="4A452A"/>
                          </a:solidFill>
                          <a:latin typeface="+mj-lt"/>
                          <a:cs typeface="Arial" panose="020B0604020202020204" pitchFamily="34" charset="0"/>
                        </a:rPr>
                        <a:t>Εισπράξεις</a:t>
                      </a:r>
                      <a:endParaRPr lang="el-GR" sz="2400" dirty="0">
                        <a:solidFill>
                          <a:srgbClr val="4A452A"/>
                        </a:solidFill>
                        <a:latin typeface="+mj-lt"/>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l-GR" sz="2400" dirty="0" smtClean="0">
                          <a:solidFill>
                            <a:srgbClr val="4A452A"/>
                          </a:solidFill>
                          <a:latin typeface="+mj-lt"/>
                          <a:cs typeface="Arial" panose="020B0604020202020204" pitchFamily="34" charset="0"/>
                        </a:rPr>
                        <a:t>Πληρωμές</a:t>
                      </a:r>
                      <a:endParaRPr lang="el-GR" sz="2400" dirty="0">
                        <a:solidFill>
                          <a:srgbClr val="4A452A"/>
                        </a:solidFill>
                        <a:latin typeface="+mj-lt"/>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l-GR" sz="2400" dirty="0" smtClean="0">
                          <a:solidFill>
                            <a:srgbClr val="4A452A"/>
                          </a:solidFill>
                          <a:latin typeface="+mj-lt"/>
                          <a:cs typeface="Arial" panose="020B0604020202020204" pitchFamily="34" charset="0"/>
                        </a:rPr>
                        <a:t>Ταμείο</a:t>
                      </a:r>
                      <a:endParaRPr lang="el-GR" sz="2400" dirty="0">
                        <a:solidFill>
                          <a:srgbClr val="4A452A"/>
                        </a:solidFill>
                        <a:latin typeface="+mj-lt"/>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r>
              <a:tr h="710704">
                <a:tc>
                  <a:txBody>
                    <a:bodyPr/>
                    <a:lstStyle/>
                    <a:p>
                      <a:pPr algn="ctr"/>
                      <a:r>
                        <a:rPr lang="el-GR" sz="2400" dirty="0" smtClean="0">
                          <a:latin typeface="+mj-lt"/>
                          <a:cs typeface="Arial" panose="020B0604020202020204" pitchFamily="34" charset="0"/>
                        </a:rPr>
                        <a:t>2016</a:t>
                      </a:r>
                      <a:endParaRPr lang="el-GR" sz="2400" dirty="0">
                        <a:latin typeface="+mj-lt"/>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l-GR" sz="2400" b="0" kern="1200" dirty="0" smtClean="0">
                          <a:solidFill>
                            <a:schemeClr val="tx1"/>
                          </a:solidFill>
                          <a:effectLst/>
                          <a:latin typeface="+mj-lt"/>
                          <a:ea typeface="+mn-ea"/>
                          <a:cs typeface="Arial" panose="020B0604020202020204" pitchFamily="34" charset="0"/>
                        </a:rPr>
                        <a:t>23.007.872 </a:t>
                      </a:r>
                      <a:endParaRPr lang="el-GR" sz="2400" b="0" dirty="0">
                        <a:latin typeface="+mj-lt"/>
                        <a:cs typeface="Arial" panose="020B0604020202020204" pitchFamily="34" charset="0"/>
                      </a:endParaRPr>
                    </a:p>
                  </a:txBody>
                  <a:tcPr marL="0" marR="16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l-GR" sz="2400" b="0" kern="1200" dirty="0" smtClean="0">
                          <a:solidFill>
                            <a:schemeClr val="tx1"/>
                          </a:solidFill>
                          <a:effectLst/>
                          <a:latin typeface="+mj-lt"/>
                          <a:ea typeface="+mn-ea"/>
                          <a:cs typeface="Arial" panose="020B0604020202020204" pitchFamily="34" charset="0"/>
                        </a:rPr>
                        <a:t>19.032.164</a:t>
                      </a:r>
                      <a:endParaRPr lang="el-GR" sz="2400" b="0" dirty="0">
                        <a:latin typeface="+mj-lt"/>
                        <a:cs typeface="Arial" panose="020B0604020202020204" pitchFamily="34" charset="0"/>
                      </a:endParaRPr>
                    </a:p>
                  </a:txBody>
                  <a:tcPr marL="0" marR="16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l-GR" sz="2400" b="0" kern="1200" dirty="0" smtClean="0">
                          <a:solidFill>
                            <a:schemeClr val="tx1"/>
                          </a:solidFill>
                          <a:effectLst/>
                          <a:latin typeface="+mj-lt"/>
                          <a:ea typeface="+mn-ea"/>
                          <a:cs typeface="Arial" panose="020B0604020202020204" pitchFamily="34" charset="0"/>
                        </a:rPr>
                        <a:t>3.975.708 </a:t>
                      </a:r>
                      <a:endParaRPr lang="el-GR" sz="2400" b="0" dirty="0">
                        <a:latin typeface="+mj-lt"/>
                        <a:cs typeface="Arial" panose="020B0604020202020204" pitchFamily="34" charset="0"/>
                      </a:endParaRPr>
                    </a:p>
                  </a:txBody>
                  <a:tcPr marL="0" marR="16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22355">
                <a:tc>
                  <a:txBody>
                    <a:bodyPr/>
                    <a:lstStyle/>
                    <a:p>
                      <a:pPr algn="ctr"/>
                      <a:r>
                        <a:rPr lang="el-GR" sz="2400" dirty="0" smtClean="0">
                          <a:latin typeface="+mj-lt"/>
                          <a:cs typeface="Arial" panose="020B0604020202020204" pitchFamily="34" charset="0"/>
                        </a:rPr>
                        <a:t>2017</a:t>
                      </a:r>
                      <a:endParaRPr lang="el-GR" sz="2400" dirty="0">
                        <a:latin typeface="+mj-lt"/>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l-GR" sz="2400" b="0" kern="1200" dirty="0" smtClean="0">
                          <a:solidFill>
                            <a:schemeClr val="tx1"/>
                          </a:solidFill>
                          <a:effectLst/>
                          <a:latin typeface="+mj-lt"/>
                          <a:ea typeface="+mn-ea"/>
                          <a:cs typeface="Arial" panose="020B0604020202020204" pitchFamily="34" charset="0"/>
                        </a:rPr>
                        <a:t>21.079.352</a:t>
                      </a:r>
                      <a:endParaRPr lang="el-GR" sz="2400" b="0" dirty="0">
                        <a:latin typeface="+mj-lt"/>
                        <a:cs typeface="Arial" panose="020B0604020202020204" pitchFamily="34" charset="0"/>
                      </a:endParaRPr>
                    </a:p>
                  </a:txBody>
                  <a:tcPr marL="0" marR="16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l-GR" sz="2400" b="0" kern="1200" dirty="0" smtClean="0">
                          <a:solidFill>
                            <a:schemeClr val="tx1"/>
                          </a:solidFill>
                          <a:effectLst/>
                          <a:latin typeface="+mj-lt"/>
                          <a:ea typeface="+mn-ea"/>
                          <a:cs typeface="Arial" panose="020B0604020202020204" pitchFamily="34" charset="0"/>
                        </a:rPr>
                        <a:t>16.617.596 </a:t>
                      </a:r>
                      <a:endParaRPr lang="el-GR" sz="2400" b="0" dirty="0">
                        <a:latin typeface="+mj-lt"/>
                        <a:cs typeface="Arial" panose="020B0604020202020204" pitchFamily="34" charset="0"/>
                      </a:endParaRPr>
                    </a:p>
                  </a:txBody>
                  <a:tcPr marL="0" marR="16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l-GR" sz="2400" b="0" dirty="0" smtClean="0">
                          <a:latin typeface="+mj-lt"/>
                          <a:cs typeface="Arial" panose="020B0604020202020204" pitchFamily="34" charset="0"/>
                        </a:rPr>
                        <a:t>4.461.755</a:t>
                      </a:r>
                      <a:endParaRPr lang="el-GR" sz="2400" b="0" dirty="0">
                        <a:latin typeface="+mj-lt"/>
                        <a:cs typeface="Arial" panose="020B0604020202020204" pitchFamily="34" charset="0"/>
                      </a:endParaRPr>
                    </a:p>
                  </a:txBody>
                  <a:tcPr marL="0" marR="16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7" name="Ορθογώνιο 6"/>
          <p:cNvSpPr/>
          <p:nvPr/>
        </p:nvSpPr>
        <p:spPr>
          <a:xfrm>
            <a:off x="742951" y="377250"/>
            <a:ext cx="7372349" cy="584776"/>
          </a:xfrm>
          <a:prstGeom prst="rect">
            <a:avLst/>
          </a:prstGeom>
          <a:solidFill>
            <a:schemeClr val="bg1">
              <a:lumMod val="95000"/>
            </a:schemeClr>
          </a:solidFill>
        </p:spPr>
        <p:txBody>
          <a:bodyPr wrap="square">
            <a:spAutoFit/>
          </a:bodyPr>
          <a:lstStyle/>
          <a:p>
            <a:r>
              <a:rPr lang="el-GR" sz="3200" b="1" dirty="0" smtClean="0">
                <a:solidFill>
                  <a:srgbClr val="002060"/>
                </a:solidFill>
                <a:latin typeface="+mj-lt"/>
                <a:cs typeface="Arial" panose="020B0604020202020204" pitchFamily="34" charset="0"/>
              </a:rPr>
              <a:t>Χρηματικά Διαθέσιμα (Ταμείο) 2016-2017</a:t>
            </a:r>
            <a:endParaRPr lang="el-GR" sz="3200" b="1" dirty="0">
              <a:solidFill>
                <a:srgbClr val="002060"/>
              </a:solidFill>
              <a:latin typeface="+mj-lt"/>
            </a:endParaRPr>
          </a:p>
        </p:txBody>
      </p:sp>
      <p:sp>
        <p:nvSpPr>
          <p:cNvPr id="3" name="Ορθογώνιο 2"/>
          <p:cNvSpPr/>
          <p:nvPr/>
        </p:nvSpPr>
        <p:spPr>
          <a:xfrm>
            <a:off x="942975" y="4041769"/>
            <a:ext cx="7172324" cy="1938992"/>
          </a:xfrm>
          <a:prstGeom prst="rect">
            <a:avLst/>
          </a:prstGeom>
        </p:spPr>
        <p:txBody>
          <a:bodyPr wrap="square">
            <a:spAutoFit/>
          </a:bodyPr>
          <a:lstStyle/>
          <a:p>
            <a:r>
              <a:rPr lang="el-GR" sz="2400" dirty="0" smtClean="0">
                <a:solidFill>
                  <a:srgbClr val="002060"/>
                </a:solidFill>
                <a:latin typeface="+mj-lt"/>
                <a:cs typeface="Arial" panose="020B0604020202020204" pitchFamily="34" charset="0"/>
              </a:rPr>
              <a:t>Σημείωση</a:t>
            </a:r>
            <a:r>
              <a:rPr lang="en-US" sz="2400" dirty="0" smtClean="0">
                <a:solidFill>
                  <a:srgbClr val="002060"/>
                </a:solidFill>
                <a:latin typeface="+mj-lt"/>
                <a:cs typeface="Arial" panose="020B0604020202020204" pitchFamily="34" charset="0"/>
              </a:rPr>
              <a:t>: </a:t>
            </a:r>
            <a:r>
              <a:rPr lang="el-GR" sz="2400" dirty="0" smtClean="0">
                <a:solidFill>
                  <a:srgbClr val="002060"/>
                </a:solidFill>
                <a:latin typeface="+mj-lt"/>
                <a:cs typeface="Arial" panose="020B0604020202020204" pitchFamily="34" charset="0"/>
              </a:rPr>
              <a:t>Η διαφορά εισπράξεων και πληρωμών το 2017 σε σύγκριση με το 2016 κυρίως οφείλεται στο ότι από το 2017 οι Δήμοι Θήβας </a:t>
            </a:r>
            <a:r>
              <a:rPr lang="el-GR" sz="2400" dirty="0">
                <a:solidFill>
                  <a:srgbClr val="002060"/>
                </a:solidFill>
                <a:latin typeface="+mj-lt"/>
                <a:cs typeface="Arial" panose="020B0604020202020204" pitchFamily="34" charset="0"/>
              </a:rPr>
              <a:t>και </a:t>
            </a:r>
            <a:r>
              <a:rPr lang="el-GR" sz="2400" dirty="0" smtClean="0">
                <a:solidFill>
                  <a:srgbClr val="002060"/>
                </a:solidFill>
                <a:latin typeface="+mj-lt"/>
                <a:cs typeface="Arial" panose="020B0604020202020204" pitchFamily="34" charset="0"/>
              </a:rPr>
              <a:t>Τανάγρας διαχειρίζονται οι ίδιοι τα προνοιακά επιδόματα που τους αντιστοιχούν (συνολικού ποσού </a:t>
            </a:r>
            <a:r>
              <a:rPr lang="el-GR" sz="2400" b="1" dirty="0" smtClean="0">
                <a:solidFill>
                  <a:srgbClr val="FF0000"/>
                </a:solidFill>
                <a:latin typeface="+mj-lt"/>
                <a:cs typeface="Arial" panose="020B0604020202020204" pitchFamily="34" charset="0"/>
              </a:rPr>
              <a:t>2.497.000</a:t>
            </a:r>
            <a:r>
              <a:rPr lang="el-GR" sz="2400" b="1" dirty="0" smtClean="0">
                <a:solidFill>
                  <a:srgbClr val="002060"/>
                </a:solidFill>
                <a:latin typeface="+mj-lt"/>
                <a:cs typeface="Arial" panose="020B0604020202020204" pitchFamily="34" charset="0"/>
              </a:rPr>
              <a:t> </a:t>
            </a:r>
            <a:r>
              <a:rPr lang="el-GR" sz="2400" b="1" dirty="0">
                <a:solidFill>
                  <a:srgbClr val="FF0000"/>
                </a:solidFill>
              </a:rPr>
              <a:t>€</a:t>
            </a:r>
            <a:r>
              <a:rPr lang="el-GR" sz="2400" dirty="0" smtClean="0">
                <a:solidFill>
                  <a:srgbClr val="002060"/>
                </a:solidFill>
                <a:latin typeface="+mj-lt"/>
                <a:cs typeface="Arial" panose="020B0604020202020204" pitchFamily="34" charset="0"/>
              </a:rPr>
              <a:t>)</a:t>
            </a:r>
            <a:endParaRPr lang="el-GR" sz="2400" dirty="0">
              <a:solidFill>
                <a:srgbClr val="002060"/>
              </a:solidFill>
              <a:latin typeface="+mj-lt"/>
              <a:cs typeface="Arial" panose="020B0604020202020204" pitchFamily="34" charset="0"/>
            </a:endParaRPr>
          </a:p>
        </p:txBody>
      </p:sp>
    </p:spTree>
    <p:extLst>
      <p:ext uri="{BB962C8B-B14F-4D97-AF65-F5344CB8AC3E}">
        <p14:creationId xmlns:p14="http://schemas.microsoft.com/office/powerpoint/2010/main" val="3367520460"/>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Πίνακας 4"/>
          <p:cNvGraphicFramePr>
            <a:graphicFrameLocks noGrp="1"/>
          </p:cNvGraphicFramePr>
          <p:nvPr>
            <p:extLst>
              <p:ext uri="{D42A27DB-BD31-4B8C-83A1-F6EECF244321}">
                <p14:modId xmlns:p14="http://schemas.microsoft.com/office/powerpoint/2010/main" val="2778524117"/>
              </p:ext>
            </p:extLst>
          </p:nvPr>
        </p:nvGraphicFramePr>
        <p:xfrm>
          <a:off x="664369" y="1533525"/>
          <a:ext cx="7708106" cy="1938438"/>
        </p:xfrm>
        <a:graphic>
          <a:graphicData uri="http://schemas.openxmlformats.org/drawingml/2006/table">
            <a:tbl>
              <a:tblPr firstRow="1" bandRow="1">
                <a:tableStyleId>{69012ECD-51FC-41F1-AA8D-1B2483CD663E}</a:tableStyleId>
              </a:tblPr>
              <a:tblGrid>
                <a:gridCol w="1222849"/>
                <a:gridCol w="2099303"/>
                <a:gridCol w="2192977"/>
                <a:gridCol w="2192977"/>
              </a:tblGrid>
              <a:tr h="866557">
                <a:tc>
                  <a:txBody>
                    <a:bodyPr/>
                    <a:lstStyle/>
                    <a:p>
                      <a:pPr algn="ctr"/>
                      <a:r>
                        <a:rPr lang="el-GR" sz="2000" dirty="0" smtClean="0">
                          <a:solidFill>
                            <a:srgbClr val="4A452A"/>
                          </a:solidFill>
                          <a:latin typeface="+mj-lt"/>
                          <a:cs typeface="Arial" panose="020B0604020202020204" pitchFamily="34" charset="0"/>
                        </a:rPr>
                        <a:t>Έτος</a:t>
                      </a:r>
                      <a:endParaRPr lang="el-GR" sz="2000" dirty="0">
                        <a:solidFill>
                          <a:srgbClr val="4A452A"/>
                        </a:solidFill>
                        <a:latin typeface="+mj-lt"/>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l-GR" sz="2000" dirty="0" smtClean="0">
                          <a:solidFill>
                            <a:srgbClr val="4A452A"/>
                          </a:solidFill>
                          <a:latin typeface="+mj-lt"/>
                          <a:cs typeface="Arial" panose="020B0604020202020204" pitchFamily="34" charset="0"/>
                        </a:rPr>
                        <a:t>Βραχυπρόθεσμες</a:t>
                      </a:r>
                      <a:endParaRPr lang="el-GR" sz="2000" dirty="0">
                        <a:solidFill>
                          <a:srgbClr val="4A452A"/>
                        </a:solidFill>
                        <a:latin typeface="+mj-lt"/>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l-GR" sz="2000" dirty="0" smtClean="0">
                          <a:solidFill>
                            <a:srgbClr val="4A452A"/>
                          </a:solidFill>
                          <a:latin typeface="+mj-lt"/>
                          <a:cs typeface="Arial" panose="020B0604020202020204" pitchFamily="34" charset="0"/>
                        </a:rPr>
                        <a:t>Μακροπρόθεσμες (Δάνεια)</a:t>
                      </a:r>
                      <a:endParaRPr lang="el-GR" sz="2000" dirty="0">
                        <a:solidFill>
                          <a:srgbClr val="4A452A"/>
                        </a:solidFill>
                        <a:latin typeface="+mj-lt"/>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l-GR" sz="2000" dirty="0" smtClean="0">
                          <a:solidFill>
                            <a:srgbClr val="4A452A"/>
                          </a:solidFill>
                          <a:latin typeface="+mj-lt"/>
                          <a:cs typeface="Arial" panose="020B0604020202020204" pitchFamily="34" charset="0"/>
                        </a:rPr>
                        <a:t>Σύνολο</a:t>
                      </a:r>
                      <a:r>
                        <a:rPr lang="el-GR" sz="2000" baseline="0" dirty="0" smtClean="0">
                          <a:solidFill>
                            <a:srgbClr val="4A452A"/>
                          </a:solidFill>
                          <a:latin typeface="+mj-lt"/>
                          <a:cs typeface="Arial" panose="020B0604020202020204" pitchFamily="34" charset="0"/>
                        </a:rPr>
                        <a:t> Υποχρεώσεων</a:t>
                      </a:r>
                      <a:endParaRPr lang="el-GR" sz="2000" dirty="0">
                        <a:solidFill>
                          <a:srgbClr val="4A452A"/>
                        </a:solidFill>
                        <a:latin typeface="+mj-lt"/>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r>
              <a:tr h="512638">
                <a:tc>
                  <a:txBody>
                    <a:bodyPr/>
                    <a:lstStyle/>
                    <a:p>
                      <a:pPr algn="ctr"/>
                      <a:r>
                        <a:rPr lang="el-GR" sz="2400" dirty="0" smtClean="0">
                          <a:latin typeface="+mj-lt"/>
                          <a:cs typeface="Arial" panose="020B0604020202020204" pitchFamily="34" charset="0"/>
                        </a:rPr>
                        <a:t>2016</a:t>
                      </a:r>
                      <a:endParaRPr lang="el-GR" sz="2400" dirty="0">
                        <a:latin typeface="+mj-lt"/>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l-GR" sz="2400" b="0" kern="1200" dirty="0" smtClean="0">
                          <a:solidFill>
                            <a:schemeClr val="tx1"/>
                          </a:solidFill>
                          <a:effectLst/>
                          <a:latin typeface="+mj-lt"/>
                          <a:ea typeface="+mn-ea"/>
                          <a:cs typeface="Arial" panose="020B0604020202020204" pitchFamily="34" charset="0"/>
                        </a:rPr>
                        <a:t>1.252.241 </a:t>
                      </a:r>
                      <a:endParaRPr lang="el-GR" sz="2400" b="0" dirty="0">
                        <a:latin typeface="+mj-lt"/>
                        <a:cs typeface="Arial" panose="020B0604020202020204" pitchFamily="34" charset="0"/>
                      </a:endParaRPr>
                    </a:p>
                  </a:txBody>
                  <a:tcPr marL="68580" marR="16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l-GR" sz="2400" b="0" dirty="0" smtClean="0">
                          <a:latin typeface="+mj-lt"/>
                          <a:cs typeface="Arial" panose="020B0604020202020204" pitchFamily="34" charset="0"/>
                        </a:rPr>
                        <a:t>4.952.105</a:t>
                      </a:r>
                      <a:endParaRPr lang="el-GR" sz="2400" b="0" dirty="0">
                        <a:latin typeface="+mj-lt"/>
                        <a:cs typeface="Arial" panose="020B0604020202020204" pitchFamily="34" charset="0"/>
                      </a:endParaRPr>
                    </a:p>
                  </a:txBody>
                  <a:tcPr marL="68580" marR="16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l-GR" sz="2400" b="0" dirty="0" smtClean="0">
                          <a:latin typeface="+mj-lt"/>
                          <a:cs typeface="Arial" panose="020B0604020202020204" pitchFamily="34" charset="0"/>
                        </a:rPr>
                        <a:t>6.204.346</a:t>
                      </a:r>
                      <a:endParaRPr lang="el-GR" sz="2400" b="0" dirty="0">
                        <a:latin typeface="+mj-lt"/>
                        <a:cs typeface="Arial" panose="020B0604020202020204" pitchFamily="34" charset="0"/>
                      </a:endParaRPr>
                    </a:p>
                  </a:txBody>
                  <a:tcPr marL="68580" marR="16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59243">
                <a:tc>
                  <a:txBody>
                    <a:bodyPr/>
                    <a:lstStyle/>
                    <a:p>
                      <a:pPr algn="ctr"/>
                      <a:r>
                        <a:rPr lang="el-GR" sz="2400" dirty="0" smtClean="0">
                          <a:latin typeface="+mj-lt"/>
                          <a:cs typeface="Arial" panose="020B0604020202020204" pitchFamily="34" charset="0"/>
                        </a:rPr>
                        <a:t>2017</a:t>
                      </a:r>
                      <a:endParaRPr lang="el-GR" sz="2400" dirty="0">
                        <a:latin typeface="+mj-lt"/>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l-GR" sz="2400" b="0" kern="1200" dirty="0" smtClean="0">
                          <a:solidFill>
                            <a:schemeClr val="tx1"/>
                          </a:solidFill>
                          <a:effectLst/>
                          <a:latin typeface="+mj-lt"/>
                          <a:ea typeface="+mn-ea"/>
                          <a:cs typeface="Arial" panose="020B0604020202020204" pitchFamily="34" charset="0"/>
                        </a:rPr>
                        <a:t>835.407 </a:t>
                      </a:r>
                      <a:endParaRPr lang="el-GR" sz="2400" b="0" dirty="0">
                        <a:latin typeface="+mj-lt"/>
                        <a:cs typeface="Arial" panose="020B0604020202020204" pitchFamily="34" charset="0"/>
                      </a:endParaRPr>
                    </a:p>
                  </a:txBody>
                  <a:tcPr marL="68580" marR="16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l-GR" sz="2400" b="0" kern="1200" dirty="0" smtClean="0">
                          <a:solidFill>
                            <a:schemeClr val="tx1"/>
                          </a:solidFill>
                          <a:effectLst/>
                          <a:latin typeface="+mj-lt"/>
                          <a:ea typeface="+mn-ea"/>
                          <a:cs typeface="Arial" panose="020B0604020202020204" pitchFamily="34" charset="0"/>
                        </a:rPr>
                        <a:t>4.710.254 </a:t>
                      </a:r>
                      <a:endParaRPr lang="el-GR" sz="2400" b="0" dirty="0">
                        <a:latin typeface="+mj-lt"/>
                        <a:cs typeface="Arial" panose="020B0604020202020204" pitchFamily="34" charset="0"/>
                      </a:endParaRPr>
                    </a:p>
                  </a:txBody>
                  <a:tcPr marL="68580" marR="16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l-GR" sz="2400" b="0" dirty="0" smtClean="0">
                          <a:latin typeface="+mj-lt"/>
                          <a:cs typeface="Arial" panose="020B0604020202020204" pitchFamily="34" charset="0"/>
                        </a:rPr>
                        <a:t>5.545.661</a:t>
                      </a:r>
                      <a:endParaRPr lang="el-GR" sz="2400" b="0" dirty="0">
                        <a:latin typeface="+mj-lt"/>
                        <a:cs typeface="Arial" panose="020B0604020202020204" pitchFamily="34" charset="0"/>
                      </a:endParaRPr>
                    </a:p>
                  </a:txBody>
                  <a:tcPr marL="68580" marR="16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7" name="Ορθογώνιο 6"/>
          <p:cNvSpPr/>
          <p:nvPr/>
        </p:nvSpPr>
        <p:spPr>
          <a:xfrm>
            <a:off x="664370" y="560130"/>
            <a:ext cx="7636667" cy="584775"/>
          </a:xfrm>
          <a:prstGeom prst="rect">
            <a:avLst/>
          </a:prstGeom>
          <a:solidFill>
            <a:schemeClr val="bg1">
              <a:lumMod val="95000"/>
            </a:schemeClr>
          </a:solidFill>
        </p:spPr>
        <p:txBody>
          <a:bodyPr wrap="square">
            <a:spAutoFit/>
          </a:bodyPr>
          <a:lstStyle/>
          <a:p>
            <a:pPr algn="ctr"/>
            <a:r>
              <a:rPr lang="el-GR" sz="3200" b="1" dirty="0" smtClean="0">
                <a:solidFill>
                  <a:srgbClr val="002060"/>
                </a:solidFill>
                <a:latin typeface="+mj-lt"/>
                <a:cs typeface="Arial" panose="020B0604020202020204" pitchFamily="34" charset="0"/>
              </a:rPr>
              <a:t>Υποχρεώσεις  2016-2017</a:t>
            </a:r>
            <a:endParaRPr lang="el-GR" sz="3200" b="1" dirty="0">
              <a:solidFill>
                <a:srgbClr val="002060"/>
              </a:solidFill>
              <a:latin typeface="+mj-lt"/>
            </a:endParaRPr>
          </a:p>
        </p:txBody>
      </p:sp>
    </p:spTree>
    <p:extLst>
      <p:ext uri="{BB962C8B-B14F-4D97-AF65-F5344CB8AC3E}">
        <p14:creationId xmlns:p14="http://schemas.microsoft.com/office/powerpoint/2010/main" val="1139166838"/>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p:cNvSpPr/>
          <p:nvPr/>
        </p:nvSpPr>
        <p:spPr>
          <a:xfrm>
            <a:off x="657226" y="266522"/>
            <a:ext cx="7636667" cy="553998"/>
          </a:xfrm>
          <a:prstGeom prst="rect">
            <a:avLst/>
          </a:prstGeom>
          <a:solidFill>
            <a:schemeClr val="bg1">
              <a:lumMod val="95000"/>
            </a:schemeClr>
          </a:solidFill>
        </p:spPr>
        <p:txBody>
          <a:bodyPr wrap="square">
            <a:spAutoFit/>
          </a:bodyPr>
          <a:lstStyle/>
          <a:p>
            <a:pPr algn="ctr"/>
            <a:r>
              <a:rPr lang="el-GR" sz="3000" b="1" dirty="0" smtClean="0">
                <a:solidFill>
                  <a:srgbClr val="002060"/>
                </a:solidFill>
                <a:latin typeface="+mj-lt"/>
                <a:cs typeface="Arial" panose="020B0604020202020204" pitchFamily="34" charset="0"/>
              </a:rPr>
              <a:t>Εξέλιξη Υποχρεώσεων  1/1/2011- 31/12/2017</a:t>
            </a:r>
            <a:endParaRPr lang="el-GR" sz="3000" b="1" dirty="0">
              <a:solidFill>
                <a:srgbClr val="002060"/>
              </a:solidFill>
              <a:latin typeface="+mj-lt"/>
            </a:endParaRPr>
          </a:p>
        </p:txBody>
      </p:sp>
      <p:graphicFrame>
        <p:nvGraphicFramePr>
          <p:cNvPr id="4" name="1 - Γράφημα"/>
          <p:cNvGraphicFramePr>
            <a:graphicFrameLocks/>
          </p:cNvGraphicFramePr>
          <p:nvPr>
            <p:extLst>
              <p:ext uri="{D42A27DB-BD31-4B8C-83A1-F6EECF244321}">
                <p14:modId xmlns:p14="http://schemas.microsoft.com/office/powerpoint/2010/main" val="4221191730"/>
              </p:ext>
            </p:extLst>
          </p:nvPr>
        </p:nvGraphicFramePr>
        <p:xfrm>
          <a:off x="728663" y="1019175"/>
          <a:ext cx="7458075" cy="539114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19245346"/>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Πίνακας 3"/>
          <p:cNvGraphicFramePr>
            <a:graphicFrameLocks noGrp="1"/>
          </p:cNvGraphicFramePr>
          <p:nvPr>
            <p:extLst>
              <p:ext uri="{D42A27DB-BD31-4B8C-83A1-F6EECF244321}">
                <p14:modId xmlns:p14="http://schemas.microsoft.com/office/powerpoint/2010/main" val="3172365400"/>
              </p:ext>
            </p:extLst>
          </p:nvPr>
        </p:nvGraphicFramePr>
        <p:xfrm>
          <a:off x="664370" y="1296366"/>
          <a:ext cx="7836697" cy="1930928"/>
        </p:xfrm>
        <a:graphic>
          <a:graphicData uri="http://schemas.openxmlformats.org/drawingml/2006/table">
            <a:tbl>
              <a:tblPr firstRow="1" bandRow="1">
                <a:tableStyleId>{69012ECD-51FC-41F1-AA8D-1B2483CD663E}</a:tableStyleId>
              </a:tblPr>
              <a:tblGrid>
                <a:gridCol w="1064420"/>
                <a:gridCol w="1914526"/>
                <a:gridCol w="2414588"/>
                <a:gridCol w="2443163"/>
              </a:tblGrid>
              <a:tr h="707586">
                <a:tc>
                  <a:txBody>
                    <a:bodyPr/>
                    <a:lstStyle/>
                    <a:p>
                      <a:pPr algn="ctr"/>
                      <a:r>
                        <a:rPr lang="el-GR" sz="2000" dirty="0" smtClean="0">
                          <a:solidFill>
                            <a:srgbClr val="4A452A"/>
                          </a:solidFill>
                          <a:latin typeface="+mn-lt"/>
                          <a:cs typeface="Arial" panose="020B0604020202020204" pitchFamily="34" charset="0"/>
                        </a:rPr>
                        <a:t>Έτος</a:t>
                      </a:r>
                      <a:endParaRPr lang="el-GR" sz="2000" dirty="0">
                        <a:solidFill>
                          <a:srgbClr val="4A452A"/>
                        </a:solidFill>
                        <a:latin typeface="+mn-lt"/>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l-GR" sz="2000" dirty="0" smtClean="0">
                          <a:solidFill>
                            <a:srgbClr val="4A452A"/>
                          </a:solidFill>
                          <a:latin typeface="+mn-lt"/>
                          <a:cs typeface="Arial" panose="020B0604020202020204" pitchFamily="34" charset="0"/>
                        </a:rPr>
                        <a:t>Ίδια</a:t>
                      </a:r>
                      <a:r>
                        <a:rPr lang="el-GR" sz="2000" baseline="0" dirty="0" smtClean="0">
                          <a:solidFill>
                            <a:srgbClr val="4A452A"/>
                          </a:solidFill>
                          <a:latin typeface="+mn-lt"/>
                          <a:cs typeface="Arial" panose="020B0604020202020204" pitchFamily="34" charset="0"/>
                        </a:rPr>
                        <a:t> Έσοδα</a:t>
                      </a:r>
                      <a:endParaRPr lang="el-GR" sz="2000" dirty="0">
                        <a:solidFill>
                          <a:srgbClr val="4A452A"/>
                        </a:solidFill>
                        <a:latin typeface="+mn-lt"/>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l-GR" sz="2000" dirty="0" smtClean="0">
                          <a:solidFill>
                            <a:srgbClr val="4A452A"/>
                          </a:solidFill>
                          <a:latin typeface="+mn-lt"/>
                          <a:cs typeface="Arial" panose="020B0604020202020204" pitchFamily="34" charset="0"/>
                        </a:rPr>
                        <a:t>Επιχορηγήσεις για </a:t>
                      </a:r>
                      <a:r>
                        <a:rPr lang="el-GR" sz="2000" dirty="0" err="1" smtClean="0">
                          <a:solidFill>
                            <a:srgbClr val="4A452A"/>
                          </a:solidFill>
                          <a:latin typeface="+mn-lt"/>
                          <a:cs typeface="Arial" panose="020B0604020202020204" pitchFamily="34" charset="0"/>
                        </a:rPr>
                        <a:t>Λειτουργ</a:t>
                      </a:r>
                      <a:r>
                        <a:rPr lang="el-GR" sz="2000" dirty="0" smtClean="0">
                          <a:solidFill>
                            <a:srgbClr val="4A452A"/>
                          </a:solidFill>
                          <a:latin typeface="+mn-lt"/>
                          <a:cs typeface="Arial" panose="020B0604020202020204" pitchFamily="34" charset="0"/>
                        </a:rPr>
                        <a:t>. Δαπάνες</a:t>
                      </a:r>
                      <a:endParaRPr lang="el-GR" sz="2000" dirty="0">
                        <a:solidFill>
                          <a:srgbClr val="4A452A"/>
                        </a:solidFill>
                        <a:latin typeface="+mn-lt"/>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l-GR" sz="2000" dirty="0" smtClean="0">
                          <a:solidFill>
                            <a:srgbClr val="4A452A"/>
                          </a:solidFill>
                          <a:latin typeface="+mn-lt"/>
                          <a:cs typeface="Arial" panose="020B0604020202020204" pitchFamily="34" charset="0"/>
                        </a:rPr>
                        <a:t>Επιχορηγήσεις για </a:t>
                      </a:r>
                      <a:r>
                        <a:rPr lang="el-GR" sz="2000" dirty="0" err="1" smtClean="0">
                          <a:solidFill>
                            <a:srgbClr val="4A452A"/>
                          </a:solidFill>
                          <a:latin typeface="+mn-lt"/>
                          <a:cs typeface="Arial" panose="020B0604020202020204" pitchFamily="34" charset="0"/>
                        </a:rPr>
                        <a:t>Επενδ</a:t>
                      </a:r>
                      <a:r>
                        <a:rPr lang="el-GR" sz="2000" dirty="0" smtClean="0">
                          <a:solidFill>
                            <a:srgbClr val="4A452A"/>
                          </a:solidFill>
                          <a:latin typeface="+mn-lt"/>
                          <a:cs typeface="Arial" panose="020B0604020202020204" pitchFamily="34" charset="0"/>
                        </a:rPr>
                        <a:t>. Δαπάνες</a:t>
                      </a:r>
                      <a:endParaRPr lang="el-GR" sz="2000" dirty="0">
                        <a:solidFill>
                          <a:srgbClr val="4A452A"/>
                        </a:solidFill>
                        <a:latin typeface="+mn-lt"/>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r>
              <a:tr h="640798">
                <a:tc>
                  <a:txBody>
                    <a:bodyPr/>
                    <a:lstStyle/>
                    <a:p>
                      <a:pPr algn="ctr"/>
                      <a:r>
                        <a:rPr lang="el-GR" sz="2400" dirty="0" smtClean="0">
                          <a:latin typeface="+mn-lt"/>
                          <a:cs typeface="Arial" panose="020B0604020202020204" pitchFamily="34" charset="0"/>
                        </a:rPr>
                        <a:t>2016</a:t>
                      </a:r>
                      <a:endParaRPr lang="el-GR" sz="2400" dirty="0">
                        <a:latin typeface="+mn-lt"/>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l-GR" sz="2400" b="0" kern="1200" dirty="0" smtClean="0">
                          <a:solidFill>
                            <a:schemeClr val="tx1"/>
                          </a:solidFill>
                          <a:effectLst/>
                          <a:latin typeface="+mn-lt"/>
                          <a:ea typeface="+mn-ea"/>
                          <a:cs typeface="Arial" panose="020B0604020202020204" pitchFamily="34" charset="0"/>
                        </a:rPr>
                        <a:t>4.585.732 </a:t>
                      </a:r>
                      <a:endParaRPr lang="el-GR" sz="2400" b="0" dirty="0">
                        <a:latin typeface="+mn-lt"/>
                        <a:cs typeface="Arial" panose="020B0604020202020204" pitchFamily="34" charset="0"/>
                      </a:endParaRPr>
                    </a:p>
                  </a:txBody>
                  <a:tcPr marL="0" marR="16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l-GR" sz="2400" b="0" dirty="0" smtClean="0">
                          <a:latin typeface="+mn-lt"/>
                          <a:cs typeface="Arial" panose="020B0604020202020204" pitchFamily="34" charset="0"/>
                        </a:rPr>
                        <a:t>11.533.677</a:t>
                      </a:r>
                      <a:endParaRPr lang="el-GR" sz="2400" b="0" dirty="0">
                        <a:latin typeface="+mn-lt"/>
                        <a:cs typeface="Arial" panose="020B0604020202020204" pitchFamily="34" charset="0"/>
                      </a:endParaRPr>
                    </a:p>
                  </a:txBody>
                  <a:tcPr marL="0" marR="16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l-GR" sz="2400" b="0" kern="1200" dirty="0" smtClean="0">
                          <a:solidFill>
                            <a:schemeClr val="tx1"/>
                          </a:solidFill>
                          <a:effectLst/>
                          <a:latin typeface="+mn-lt"/>
                          <a:ea typeface="+mn-ea"/>
                          <a:cs typeface="Arial" panose="020B0604020202020204" pitchFamily="34" charset="0"/>
                        </a:rPr>
                        <a:t>1.072.549 </a:t>
                      </a:r>
                      <a:endParaRPr lang="el-GR" sz="2400" b="0" dirty="0">
                        <a:latin typeface="+mn-lt"/>
                        <a:cs typeface="Arial" panose="020B0604020202020204" pitchFamily="34" charset="0"/>
                      </a:endParaRPr>
                    </a:p>
                  </a:txBody>
                  <a:tcPr marL="0" marR="16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2544">
                <a:tc>
                  <a:txBody>
                    <a:bodyPr/>
                    <a:lstStyle/>
                    <a:p>
                      <a:pPr algn="ctr"/>
                      <a:r>
                        <a:rPr lang="el-GR" sz="2400" dirty="0" smtClean="0">
                          <a:latin typeface="+mn-lt"/>
                          <a:cs typeface="Arial" panose="020B0604020202020204" pitchFamily="34" charset="0"/>
                        </a:rPr>
                        <a:t>2017</a:t>
                      </a:r>
                      <a:endParaRPr lang="el-GR" sz="2400" dirty="0">
                        <a:latin typeface="+mn-lt"/>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l-GR" sz="2400" b="0" kern="1200" dirty="0" smtClean="0">
                          <a:solidFill>
                            <a:schemeClr val="tx1"/>
                          </a:solidFill>
                          <a:effectLst/>
                          <a:latin typeface="+mn-lt"/>
                          <a:ea typeface="+mn-ea"/>
                          <a:cs typeface="Arial" panose="020B0604020202020204" pitchFamily="34" charset="0"/>
                        </a:rPr>
                        <a:t>4.351.495 </a:t>
                      </a:r>
                      <a:endParaRPr lang="el-GR" sz="2400" b="0" dirty="0">
                        <a:latin typeface="+mn-lt"/>
                        <a:cs typeface="Arial" panose="020B0604020202020204" pitchFamily="34" charset="0"/>
                      </a:endParaRPr>
                    </a:p>
                  </a:txBody>
                  <a:tcPr marL="0" marR="16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l-GR" sz="2400" b="0" dirty="0" smtClean="0">
                          <a:latin typeface="+mn-lt"/>
                          <a:cs typeface="Arial" panose="020B0604020202020204" pitchFamily="34" charset="0"/>
                        </a:rPr>
                        <a:t>8.852.117</a:t>
                      </a:r>
                      <a:endParaRPr lang="el-GR" sz="2400" b="0" dirty="0">
                        <a:latin typeface="+mn-lt"/>
                        <a:cs typeface="Arial" panose="020B0604020202020204" pitchFamily="34" charset="0"/>
                      </a:endParaRPr>
                    </a:p>
                  </a:txBody>
                  <a:tcPr marL="0" marR="16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l-GR" sz="2400" b="0" kern="1200" dirty="0" smtClean="0">
                          <a:solidFill>
                            <a:schemeClr val="tx1"/>
                          </a:solidFill>
                          <a:effectLst/>
                          <a:latin typeface="+mn-lt"/>
                          <a:ea typeface="+mn-ea"/>
                          <a:cs typeface="Arial" panose="020B0604020202020204" pitchFamily="34" charset="0"/>
                        </a:rPr>
                        <a:t>1.611.461</a:t>
                      </a:r>
                      <a:endParaRPr lang="el-GR" sz="2400" b="0" dirty="0">
                        <a:latin typeface="+mn-lt"/>
                        <a:cs typeface="Arial" panose="020B0604020202020204" pitchFamily="34" charset="0"/>
                      </a:endParaRPr>
                    </a:p>
                  </a:txBody>
                  <a:tcPr marL="0" marR="16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3" name="Ορθογώνιο 2"/>
          <p:cNvSpPr/>
          <p:nvPr/>
        </p:nvSpPr>
        <p:spPr>
          <a:xfrm>
            <a:off x="664370" y="560130"/>
            <a:ext cx="7636667" cy="584775"/>
          </a:xfrm>
          <a:prstGeom prst="rect">
            <a:avLst/>
          </a:prstGeom>
          <a:solidFill>
            <a:schemeClr val="bg1">
              <a:lumMod val="95000"/>
            </a:schemeClr>
          </a:solidFill>
        </p:spPr>
        <p:txBody>
          <a:bodyPr wrap="square">
            <a:spAutoFit/>
          </a:bodyPr>
          <a:lstStyle/>
          <a:p>
            <a:pPr algn="ctr"/>
            <a:r>
              <a:rPr lang="el-GR" sz="3200" b="1" dirty="0" smtClean="0">
                <a:solidFill>
                  <a:srgbClr val="002060"/>
                </a:solidFill>
                <a:latin typeface="+mj-lt"/>
                <a:cs typeface="Arial" panose="020B0604020202020204" pitchFamily="34" charset="0"/>
              </a:rPr>
              <a:t>Ίδια Εσοδα και Επιχορηγήσεις</a:t>
            </a:r>
            <a:endParaRPr lang="el-GR" sz="3200" b="1" dirty="0">
              <a:solidFill>
                <a:srgbClr val="002060"/>
              </a:solidFill>
              <a:latin typeface="+mj-lt"/>
            </a:endParaRPr>
          </a:p>
        </p:txBody>
      </p:sp>
      <p:sp>
        <p:nvSpPr>
          <p:cNvPr id="5" name="Ορθογώνιο 5"/>
          <p:cNvSpPr/>
          <p:nvPr/>
        </p:nvSpPr>
        <p:spPr>
          <a:xfrm>
            <a:off x="816770" y="3403855"/>
            <a:ext cx="7636667" cy="584775"/>
          </a:xfrm>
          <a:prstGeom prst="rect">
            <a:avLst/>
          </a:prstGeom>
          <a:solidFill>
            <a:schemeClr val="bg1">
              <a:lumMod val="95000"/>
            </a:schemeClr>
          </a:solidFill>
        </p:spPr>
        <p:txBody>
          <a:bodyPr wrap="square">
            <a:spAutoFit/>
          </a:bodyPr>
          <a:lstStyle/>
          <a:p>
            <a:pPr algn="ctr"/>
            <a:r>
              <a:rPr lang="el-GR" sz="3200" b="1" dirty="0" smtClean="0">
                <a:solidFill>
                  <a:srgbClr val="002060"/>
                </a:solidFill>
                <a:latin typeface="+mj-lt"/>
                <a:cs typeface="Arial" panose="020B0604020202020204" pitchFamily="34" charset="0"/>
              </a:rPr>
              <a:t>Κατανομή Πληρωμών 2016-2017</a:t>
            </a:r>
            <a:endParaRPr lang="el-GR" sz="3200" b="1" dirty="0">
              <a:solidFill>
                <a:srgbClr val="002060"/>
              </a:solidFill>
              <a:latin typeface="+mj-lt"/>
            </a:endParaRPr>
          </a:p>
        </p:txBody>
      </p:sp>
      <p:graphicFrame>
        <p:nvGraphicFramePr>
          <p:cNvPr id="2" name="Table 1"/>
          <p:cNvGraphicFramePr>
            <a:graphicFrameLocks noGrp="1"/>
          </p:cNvGraphicFramePr>
          <p:nvPr>
            <p:extLst>
              <p:ext uri="{D42A27DB-BD31-4B8C-83A1-F6EECF244321}">
                <p14:modId xmlns:p14="http://schemas.microsoft.com/office/powerpoint/2010/main" val="516444106"/>
              </p:ext>
            </p:extLst>
          </p:nvPr>
        </p:nvGraphicFramePr>
        <p:xfrm>
          <a:off x="664372" y="4151742"/>
          <a:ext cx="7836695" cy="1765047"/>
        </p:xfrm>
        <a:graphic>
          <a:graphicData uri="http://schemas.openxmlformats.org/drawingml/2006/table">
            <a:tbl>
              <a:tblPr firstRow="1" bandRow="1">
                <a:tableStyleId>{69012ECD-51FC-41F1-AA8D-1B2483CD663E}</a:tableStyleId>
              </a:tblPr>
              <a:tblGrid>
                <a:gridCol w="1092996"/>
                <a:gridCol w="2173670"/>
                <a:gridCol w="2317531"/>
                <a:gridCol w="2252498"/>
              </a:tblGrid>
              <a:tr h="682412">
                <a:tc>
                  <a:txBody>
                    <a:bodyPr/>
                    <a:lstStyle/>
                    <a:p>
                      <a:pPr algn="ctr"/>
                      <a:r>
                        <a:rPr lang="el-GR" sz="2000" dirty="0" smtClean="0">
                          <a:solidFill>
                            <a:srgbClr val="4A452A"/>
                          </a:solidFill>
                          <a:latin typeface="+mj-lt"/>
                          <a:cs typeface="Arial" panose="020B0604020202020204" pitchFamily="34" charset="0"/>
                        </a:rPr>
                        <a:t>Έτος</a:t>
                      </a:r>
                      <a:endParaRPr lang="el-GR" sz="2000" dirty="0">
                        <a:solidFill>
                          <a:srgbClr val="4A452A"/>
                        </a:solidFill>
                        <a:latin typeface="+mj-lt"/>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l-GR" sz="2000" dirty="0" smtClean="0">
                          <a:solidFill>
                            <a:srgbClr val="4A452A"/>
                          </a:solidFill>
                          <a:latin typeface="+mj-lt"/>
                          <a:cs typeface="Arial" panose="020B0604020202020204" pitchFamily="34" charset="0"/>
                        </a:rPr>
                        <a:t>Έξοδα Χρήσης</a:t>
                      </a:r>
                      <a:endParaRPr lang="el-GR" sz="2000" dirty="0">
                        <a:solidFill>
                          <a:srgbClr val="4A452A"/>
                        </a:solidFill>
                        <a:latin typeface="+mj-lt"/>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l-GR" sz="2000" dirty="0" smtClean="0">
                          <a:solidFill>
                            <a:srgbClr val="4A452A"/>
                          </a:solidFill>
                          <a:latin typeface="+mj-lt"/>
                          <a:cs typeface="Arial" panose="020B0604020202020204" pitchFamily="34" charset="0"/>
                        </a:rPr>
                        <a:t>Πληρωμές για</a:t>
                      </a:r>
                      <a:r>
                        <a:rPr lang="el-GR" sz="2000" baseline="0" dirty="0" smtClean="0">
                          <a:solidFill>
                            <a:srgbClr val="4A452A"/>
                          </a:solidFill>
                          <a:latin typeface="+mj-lt"/>
                          <a:cs typeface="Arial" panose="020B0604020202020204" pitchFamily="34" charset="0"/>
                        </a:rPr>
                        <a:t> </a:t>
                      </a:r>
                      <a:r>
                        <a:rPr lang="el-GR" sz="2000" dirty="0" smtClean="0">
                          <a:solidFill>
                            <a:srgbClr val="4A452A"/>
                          </a:solidFill>
                          <a:latin typeface="+mj-lt"/>
                          <a:cs typeface="Arial" panose="020B0604020202020204" pitchFamily="34" charset="0"/>
                        </a:rPr>
                        <a:t>επενδύσεις</a:t>
                      </a:r>
                      <a:endParaRPr lang="el-GR" sz="2000" dirty="0">
                        <a:solidFill>
                          <a:srgbClr val="4A452A"/>
                        </a:solidFill>
                        <a:latin typeface="+mj-lt"/>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l-GR" sz="2000" dirty="0" smtClean="0">
                          <a:solidFill>
                            <a:srgbClr val="4A452A"/>
                          </a:solidFill>
                          <a:latin typeface="+mj-lt"/>
                          <a:cs typeface="Arial" panose="020B0604020202020204" pitchFamily="34" charset="0"/>
                        </a:rPr>
                        <a:t>Πληρωμές Π.Ο.Ε.</a:t>
                      </a:r>
                      <a:endParaRPr lang="el-GR" sz="2000" dirty="0">
                        <a:solidFill>
                          <a:srgbClr val="4A452A"/>
                        </a:solidFill>
                        <a:latin typeface="+mj-lt"/>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r>
              <a:tr h="448368">
                <a:tc>
                  <a:txBody>
                    <a:bodyPr/>
                    <a:lstStyle/>
                    <a:p>
                      <a:pPr algn="ctr"/>
                      <a:r>
                        <a:rPr lang="el-GR" sz="2400" dirty="0" smtClean="0">
                          <a:latin typeface="+mj-lt"/>
                          <a:cs typeface="Arial" panose="020B0604020202020204" pitchFamily="34" charset="0"/>
                        </a:rPr>
                        <a:t>2016</a:t>
                      </a:r>
                      <a:endParaRPr lang="el-GR" sz="2400" dirty="0">
                        <a:latin typeface="+mj-lt"/>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l-GR" sz="2400" kern="1200" dirty="0" smtClean="0">
                          <a:solidFill>
                            <a:schemeClr val="tx1"/>
                          </a:solidFill>
                          <a:effectLst/>
                          <a:latin typeface="+mj-lt"/>
                          <a:ea typeface="+mn-ea"/>
                          <a:cs typeface="Arial" panose="020B0604020202020204" pitchFamily="34" charset="0"/>
                        </a:rPr>
                        <a:t>15.141.013  </a:t>
                      </a:r>
                      <a:r>
                        <a:rPr lang="el-GR" sz="2400" b="0" kern="1200" dirty="0" smtClean="0">
                          <a:solidFill>
                            <a:schemeClr val="tx1"/>
                          </a:solidFill>
                          <a:effectLst/>
                          <a:latin typeface="+mj-lt"/>
                          <a:ea typeface="+mn-ea"/>
                          <a:cs typeface="Arial" panose="020B0604020202020204" pitchFamily="34" charset="0"/>
                        </a:rPr>
                        <a:t> </a:t>
                      </a:r>
                      <a:endParaRPr lang="el-GR" sz="2400" b="0" dirty="0">
                        <a:latin typeface="+mj-lt"/>
                        <a:cs typeface="Arial" panose="020B0604020202020204" pitchFamily="34" charset="0"/>
                      </a:endParaRPr>
                    </a:p>
                  </a:txBody>
                  <a:tcPr marL="0" marR="27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l-GR" sz="2400" b="0" dirty="0" smtClean="0">
                          <a:latin typeface="+mj-lt"/>
                          <a:cs typeface="Arial" panose="020B0604020202020204" pitchFamily="34" charset="0"/>
                        </a:rPr>
                        <a:t>997.615</a:t>
                      </a:r>
                      <a:endParaRPr lang="el-GR" sz="2400" b="0" dirty="0">
                        <a:latin typeface="+mj-lt"/>
                        <a:cs typeface="Arial" panose="020B0604020202020204" pitchFamily="34" charset="0"/>
                      </a:endParaRPr>
                    </a:p>
                  </a:txBody>
                  <a:tcPr marL="0" marR="27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l-GR" sz="2400" b="0" dirty="0" smtClean="0">
                          <a:latin typeface="+mj-lt"/>
                          <a:cs typeface="Arial" panose="020B0604020202020204" pitchFamily="34" charset="0"/>
                        </a:rPr>
                        <a:t>545.616</a:t>
                      </a:r>
                      <a:endParaRPr lang="el-GR" sz="2400" b="0" dirty="0">
                        <a:latin typeface="+mj-lt"/>
                        <a:cs typeface="Arial" panose="020B0604020202020204" pitchFamily="34" charset="0"/>
                      </a:endParaRPr>
                    </a:p>
                  </a:txBody>
                  <a:tcPr marL="0" marR="27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06807">
                <a:tc>
                  <a:txBody>
                    <a:bodyPr/>
                    <a:lstStyle/>
                    <a:p>
                      <a:pPr algn="ctr"/>
                      <a:r>
                        <a:rPr lang="el-GR" sz="2400" dirty="0" smtClean="0">
                          <a:latin typeface="+mj-lt"/>
                          <a:cs typeface="Arial" panose="020B0604020202020204" pitchFamily="34" charset="0"/>
                        </a:rPr>
                        <a:t>2017</a:t>
                      </a:r>
                      <a:endParaRPr lang="el-GR" sz="2400" dirty="0">
                        <a:latin typeface="+mj-lt"/>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l-GR" sz="2400" kern="1200" dirty="0" smtClean="0">
                          <a:solidFill>
                            <a:schemeClr val="tx1"/>
                          </a:solidFill>
                          <a:effectLst/>
                          <a:latin typeface="+mj-lt"/>
                          <a:ea typeface="+mn-ea"/>
                          <a:cs typeface="Arial" panose="020B0604020202020204" pitchFamily="34" charset="0"/>
                        </a:rPr>
                        <a:t>12.542.664 </a:t>
                      </a:r>
                      <a:r>
                        <a:rPr lang="el-GR" sz="2400" b="0" kern="1200" dirty="0" smtClean="0">
                          <a:solidFill>
                            <a:schemeClr val="tx1"/>
                          </a:solidFill>
                          <a:effectLst/>
                          <a:latin typeface="+mj-lt"/>
                          <a:ea typeface="+mn-ea"/>
                          <a:cs typeface="Arial" panose="020B0604020202020204" pitchFamily="34" charset="0"/>
                        </a:rPr>
                        <a:t> </a:t>
                      </a:r>
                      <a:endParaRPr lang="el-GR" sz="2400" b="0" dirty="0">
                        <a:latin typeface="+mj-lt"/>
                        <a:cs typeface="Arial" panose="020B0604020202020204" pitchFamily="34" charset="0"/>
                      </a:endParaRPr>
                    </a:p>
                  </a:txBody>
                  <a:tcPr marL="0" marR="27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l-GR" sz="2400" kern="1200" dirty="0" smtClean="0">
                          <a:solidFill>
                            <a:schemeClr val="tx1"/>
                          </a:solidFill>
                          <a:effectLst/>
                          <a:latin typeface="+mj-lt"/>
                          <a:ea typeface="+mn-ea"/>
                          <a:cs typeface="Arial" panose="020B0604020202020204" pitchFamily="34" charset="0"/>
                        </a:rPr>
                        <a:t>995.513 </a:t>
                      </a:r>
                      <a:endParaRPr lang="el-GR" sz="2400" b="0" dirty="0">
                        <a:latin typeface="+mj-lt"/>
                        <a:cs typeface="Arial" panose="020B0604020202020204" pitchFamily="34" charset="0"/>
                      </a:endParaRPr>
                    </a:p>
                  </a:txBody>
                  <a:tcPr marL="0" marR="27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l-GR" sz="2400" b="0" kern="1200" dirty="0" smtClean="0">
                          <a:solidFill>
                            <a:schemeClr val="tx1"/>
                          </a:solidFill>
                          <a:effectLst/>
                          <a:latin typeface="+mj-lt"/>
                          <a:ea typeface="+mn-ea"/>
                          <a:cs typeface="Arial" panose="020B0604020202020204" pitchFamily="34" charset="0"/>
                        </a:rPr>
                        <a:t>881.162 </a:t>
                      </a:r>
                      <a:endParaRPr lang="el-GR" sz="2400" b="0" dirty="0">
                        <a:latin typeface="+mj-lt"/>
                        <a:cs typeface="Arial" panose="020B0604020202020204" pitchFamily="34" charset="0"/>
                      </a:endParaRPr>
                    </a:p>
                  </a:txBody>
                  <a:tcPr marL="0" marR="27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850301596"/>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42925" y="1"/>
            <a:ext cx="7886700" cy="873815"/>
          </a:xfrm>
        </p:spPr>
        <p:txBody>
          <a:bodyPr>
            <a:normAutofit/>
          </a:bodyPr>
          <a:lstStyle/>
          <a:p>
            <a:r>
              <a:rPr lang="el-GR" sz="3200" dirty="0" smtClean="0">
                <a:solidFill>
                  <a:srgbClr val="002060"/>
                </a:solidFill>
                <a:cs typeface="Arial" panose="020B0604020202020204" pitchFamily="34" charset="0"/>
              </a:rPr>
              <a:t>ΙΔΙΑ ΕΣΟΔΑ</a:t>
            </a:r>
            <a:endParaRPr lang="el-GR" sz="3200" dirty="0">
              <a:solidFill>
                <a:srgbClr val="002060"/>
              </a:solidFill>
              <a:cs typeface="Arial" panose="020B0604020202020204" pitchFamily="34" charset="0"/>
            </a:endParaRPr>
          </a:p>
        </p:txBody>
      </p:sp>
      <p:sp>
        <p:nvSpPr>
          <p:cNvPr id="3" name="Ορθογώνιο 2"/>
          <p:cNvSpPr/>
          <p:nvPr/>
        </p:nvSpPr>
        <p:spPr>
          <a:xfrm>
            <a:off x="818308" y="917546"/>
            <a:ext cx="7522369" cy="6186308"/>
          </a:xfrm>
          <a:prstGeom prst="rect">
            <a:avLst/>
          </a:prstGeom>
        </p:spPr>
        <p:txBody>
          <a:bodyPr wrap="square">
            <a:spAutoFit/>
          </a:bodyPr>
          <a:lstStyle/>
          <a:p>
            <a:pPr marL="342900" indent="-342900">
              <a:spcBef>
                <a:spcPts val="600"/>
              </a:spcBef>
              <a:spcAft>
                <a:spcPts val="600"/>
              </a:spcAft>
              <a:buFont typeface="Arial"/>
              <a:buChar char="•"/>
            </a:pPr>
            <a:r>
              <a:rPr lang="el-GR" sz="2400" dirty="0" smtClean="0">
                <a:latin typeface="+mj-lt"/>
                <a:cs typeface="Arial" panose="020B0604020202020204" pitchFamily="34" charset="0"/>
              </a:rPr>
              <a:t>η </a:t>
            </a:r>
            <a:r>
              <a:rPr lang="el-GR" sz="2400" dirty="0">
                <a:latin typeface="+mj-lt"/>
                <a:cs typeface="Arial" panose="020B0604020202020204" pitchFamily="34" charset="0"/>
              </a:rPr>
              <a:t>Δημοτική Αρχή </a:t>
            </a:r>
            <a:r>
              <a:rPr lang="el-GR" sz="2400" b="1" dirty="0">
                <a:latin typeface="+mj-lt"/>
                <a:cs typeface="Arial" panose="020B0604020202020204" pitchFamily="34" charset="0"/>
              </a:rPr>
              <a:t>δεν αύξησε</a:t>
            </a:r>
            <a:r>
              <a:rPr lang="el-GR" sz="2400" dirty="0">
                <a:latin typeface="+mj-lt"/>
                <a:cs typeface="Arial" panose="020B0604020202020204" pitchFamily="34" charset="0"/>
              </a:rPr>
              <a:t> τις τιμές των τελών και δικαιωμάτων του Δήμου, </a:t>
            </a:r>
            <a:r>
              <a:rPr lang="el-GR" sz="2400" dirty="0" smtClean="0">
                <a:latin typeface="+mj-lt"/>
                <a:cs typeface="Arial" panose="020B0604020202020204" pitchFamily="34" charset="0"/>
              </a:rPr>
              <a:t>αλλά</a:t>
            </a:r>
            <a:endParaRPr lang="en-US" sz="2400" dirty="0" smtClean="0">
              <a:latin typeface="+mj-lt"/>
              <a:cs typeface="Arial" panose="020B0604020202020204" pitchFamily="34" charset="0"/>
            </a:endParaRPr>
          </a:p>
          <a:p>
            <a:pPr marL="342900" indent="-342900">
              <a:spcBef>
                <a:spcPts val="600"/>
              </a:spcBef>
              <a:spcAft>
                <a:spcPts val="600"/>
              </a:spcAft>
              <a:buFont typeface="Arial"/>
              <a:buChar char="•"/>
            </a:pPr>
            <a:r>
              <a:rPr lang="el-GR" sz="2400" dirty="0" smtClean="0">
                <a:latin typeface="+mj-lt"/>
                <a:cs typeface="Arial" panose="020B0604020202020204" pitchFamily="34" charset="0"/>
              </a:rPr>
              <a:t>μείωσε </a:t>
            </a:r>
            <a:r>
              <a:rPr lang="el-GR" sz="2400" dirty="0">
                <a:latin typeface="+mj-lt"/>
                <a:cs typeface="Arial" panose="020B0604020202020204" pitchFamily="34" charset="0"/>
              </a:rPr>
              <a:t>τα τέλη καθαριότητας το 2016 κατά </a:t>
            </a:r>
            <a:r>
              <a:rPr lang="el-GR" sz="2400" b="1" dirty="0">
                <a:solidFill>
                  <a:srgbClr val="FF0000"/>
                </a:solidFill>
                <a:latin typeface="+mj-lt"/>
                <a:cs typeface="Arial" panose="020B0604020202020204" pitchFamily="34" charset="0"/>
              </a:rPr>
              <a:t>5</a:t>
            </a:r>
            <a:r>
              <a:rPr lang="el-GR" sz="2400" b="1" dirty="0" smtClean="0">
                <a:solidFill>
                  <a:srgbClr val="FF0000"/>
                </a:solidFill>
                <a:latin typeface="+mj-lt"/>
                <a:cs typeface="Arial" panose="020B0604020202020204" pitchFamily="34" charset="0"/>
              </a:rPr>
              <a:t>%</a:t>
            </a:r>
            <a:r>
              <a:rPr lang="el-GR" sz="2400" dirty="0" smtClean="0">
                <a:latin typeface="+mj-lt"/>
                <a:cs typeface="Arial" panose="020B0604020202020204" pitchFamily="34" charset="0"/>
              </a:rPr>
              <a:t> και</a:t>
            </a:r>
          </a:p>
          <a:p>
            <a:pPr marL="342900" indent="-342900">
              <a:spcBef>
                <a:spcPts val="600"/>
              </a:spcBef>
              <a:spcAft>
                <a:spcPts val="600"/>
              </a:spcAft>
              <a:buFont typeface="Arial"/>
              <a:buChar char="•"/>
            </a:pPr>
            <a:r>
              <a:rPr lang="el-GR" sz="2400" dirty="0" smtClean="0">
                <a:latin typeface="+mj-lt"/>
                <a:cs typeface="Arial" panose="020B0604020202020204" pitchFamily="34" charset="0"/>
              </a:rPr>
              <a:t>το </a:t>
            </a:r>
            <a:r>
              <a:rPr lang="el-GR" sz="2400" dirty="0">
                <a:latin typeface="+mj-lt"/>
                <a:cs typeface="Arial" panose="020B0604020202020204" pitchFamily="34" charset="0"/>
              </a:rPr>
              <a:t>2017 </a:t>
            </a:r>
            <a:r>
              <a:rPr lang="el-GR" sz="2400" dirty="0" smtClean="0">
                <a:latin typeface="+mj-lt"/>
                <a:cs typeface="Arial" panose="020B0604020202020204" pitchFamily="34" charset="0"/>
              </a:rPr>
              <a:t>σχεδίασε</a:t>
            </a:r>
            <a:r>
              <a:rPr lang="en-US" sz="2400" dirty="0" smtClean="0">
                <a:latin typeface="+mj-lt"/>
                <a:cs typeface="Arial" panose="020B0604020202020204" pitchFamily="34" charset="0"/>
              </a:rPr>
              <a:t> </a:t>
            </a:r>
            <a:r>
              <a:rPr lang="el-GR" sz="2400" dirty="0" smtClean="0">
                <a:latin typeface="+mj-lt"/>
                <a:cs typeface="Arial" panose="020B0604020202020204" pitchFamily="34" charset="0"/>
              </a:rPr>
              <a:t>και επέβαλλε, </a:t>
            </a:r>
            <a:r>
              <a:rPr lang="el-GR" sz="2400" dirty="0">
                <a:latin typeface="+mj-lt"/>
                <a:cs typeface="Arial" panose="020B0604020202020204" pitchFamily="34" charset="0"/>
              </a:rPr>
              <a:t>για πρώτη φορά, από μηδενική βάση </a:t>
            </a:r>
            <a:r>
              <a:rPr lang="el-GR" sz="2400" dirty="0" smtClean="0">
                <a:latin typeface="+mj-lt"/>
                <a:cs typeface="Arial" panose="020B0604020202020204" pitchFamily="34" charset="0"/>
              </a:rPr>
              <a:t>τα τέλη </a:t>
            </a:r>
            <a:r>
              <a:rPr lang="el-GR" sz="2400" dirty="0">
                <a:latin typeface="+mj-lt"/>
                <a:cs typeface="Arial" panose="020B0604020202020204" pitchFamily="34" charset="0"/>
              </a:rPr>
              <a:t>καθαριότητας για όλες τις Κοινότητες του Δήμου, </a:t>
            </a:r>
            <a:r>
              <a:rPr lang="el-GR" sz="2400" dirty="0" smtClean="0">
                <a:latin typeface="+mj-lt"/>
                <a:cs typeface="Arial" panose="020B0604020202020204" pitchFamily="34" charset="0"/>
              </a:rPr>
              <a:t>με αποτέλεσμα τη </a:t>
            </a:r>
            <a:r>
              <a:rPr lang="el-GR" sz="2400" dirty="0" smtClean="0">
                <a:solidFill>
                  <a:srgbClr val="000000"/>
                </a:solidFill>
                <a:latin typeface="+mj-lt"/>
                <a:cs typeface="Arial" panose="020B0604020202020204" pitchFamily="34" charset="0"/>
              </a:rPr>
              <a:t>μείωση</a:t>
            </a:r>
            <a:r>
              <a:rPr lang="el-GR" sz="2400" b="1" dirty="0" smtClean="0">
                <a:solidFill>
                  <a:srgbClr val="FF0000"/>
                </a:solidFill>
                <a:latin typeface="+mj-lt"/>
                <a:cs typeface="Arial" panose="020B0604020202020204" pitchFamily="34" charset="0"/>
              </a:rPr>
              <a:t> </a:t>
            </a:r>
            <a:r>
              <a:rPr lang="el-GR" sz="2400" b="1" dirty="0">
                <a:solidFill>
                  <a:srgbClr val="FF0000"/>
                </a:solidFill>
                <a:cs typeface="Arial" panose="020B0604020202020204" pitchFamily="34" charset="0"/>
              </a:rPr>
              <a:t>4,5</a:t>
            </a:r>
            <a:r>
              <a:rPr lang="el-GR" sz="2400" b="1" dirty="0" smtClean="0">
                <a:solidFill>
                  <a:srgbClr val="FF0000"/>
                </a:solidFill>
                <a:cs typeface="Arial" panose="020B0604020202020204" pitchFamily="34" charset="0"/>
              </a:rPr>
              <a:t>% </a:t>
            </a:r>
            <a:r>
              <a:rPr lang="el-GR" sz="2400" dirty="0" smtClean="0">
                <a:solidFill>
                  <a:srgbClr val="000000"/>
                </a:solidFill>
                <a:cs typeface="Arial" panose="020B0604020202020204" pitchFamily="34" charset="0"/>
              </a:rPr>
              <a:t>σε</a:t>
            </a:r>
            <a:r>
              <a:rPr lang="el-GR" sz="2400" b="1" dirty="0" smtClean="0">
                <a:solidFill>
                  <a:srgbClr val="FF0000"/>
                </a:solidFill>
                <a:cs typeface="Arial" panose="020B0604020202020204" pitchFamily="34" charset="0"/>
              </a:rPr>
              <a:t> </a:t>
            </a:r>
            <a:r>
              <a:rPr lang="el-GR" sz="2400" dirty="0" smtClean="0">
                <a:cs typeface="Arial" panose="020B0604020202020204" pitchFamily="34" charset="0"/>
              </a:rPr>
              <a:t>μεσοσταθμική βάση </a:t>
            </a:r>
            <a:r>
              <a:rPr lang="el-GR" sz="2400" dirty="0" smtClean="0">
                <a:latin typeface="+mj-lt"/>
                <a:cs typeface="Arial" panose="020B0604020202020204" pitchFamily="34" charset="0"/>
              </a:rPr>
              <a:t>των </a:t>
            </a:r>
            <a:r>
              <a:rPr lang="el-GR" sz="2400" dirty="0">
                <a:latin typeface="+mj-lt"/>
                <a:cs typeface="Arial" panose="020B0604020202020204" pitchFamily="34" charset="0"/>
              </a:rPr>
              <a:t>τελών καθαριότητας</a:t>
            </a:r>
            <a:r>
              <a:rPr lang="el-GR" sz="2400" dirty="0" smtClean="0">
                <a:latin typeface="+mj-lt"/>
                <a:cs typeface="Arial" panose="020B0604020202020204" pitchFamily="34" charset="0"/>
              </a:rPr>
              <a:t>.</a:t>
            </a:r>
          </a:p>
          <a:p>
            <a:pPr marL="342900" indent="-342900">
              <a:spcBef>
                <a:spcPts val="600"/>
              </a:spcBef>
              <a:spcAft>
                <a:spcPts val="600"/>
              </a:spcAft>
              <a:buFont typeface="Arial"/>
              <a:buChar char="•"/>
            </a:pPr>
            <a:r>
              <a:rPr lang="el-GR" sz="2400" dirty="0" smtClean="0">
                <a:latin typeface="+mj-lt"/>
                <a:cs typeface="Arial" panose="020B0604020202020204" pitchFamily="34" charset="0"/>
              </a:rPr>
              <a:t>μείωσε </a:t>
            </a:r>
            <a:r>
              <a:rPr lang="el-GR" sz="2400" dirty="0">
                <a:latin typeface="+mj-lt"/>
                <a:cs typeface="Arial" panose="020B0604020202020204" pitchFamily="34" charset="0"/>
              </a:rPr>
              <a:t>το συντελεστή ΤΑΠ για όλες τις Κοινότητες του Δήμου από </a:t>
            </a:r>
            <a:r>
              <a:rPr lang="el-GR" sz="2400" b="1" dirty="0">
                <a:solidFill>
                  <a:srgbClr val="FF0000"/>
                </a:solidFill>
                <a:latin typeface="+mj-lt"/>
                <a:cs typeface="Arial" panose="020B0604020202020204" pitchFamily="34" charset="0"/>
              </a:rPr>
              <a:t>0,0035</a:t>
            </a:r>
            <a:r>
              <a:rPr lang="el-GR" sz="2400" dirty="0">
                <a:latin typeface="+mj-lt"/>
                <a:cs typeface="Arial" panose="020B0604020202020204" pitchFamily="34" charset="0"/>
              </a:rPr>
              <a:t> σε </a:t>
            </a:r>
            <a:r>
              <a:rPr lang="el-GR" sz="2400" b="1" dirty="0" smtClean="0">
                <a:solidFill>
                  <a:srgbClr val="FF0000"/>
                </a:solidFill>
                <a:latin typeface="+mj-lt"/>
                <a:cs typeface="Arial" panose="020B0604020202020204" pitchFamily="34" charset="0"/>
              </a:rPr>
              <a:t>0,0025</a:t>
            </a:r>
          </a:p>
          <a:p>
            <a:pPr marL="342900" indent="-342900">
              <a:spcBef>
                <a:spcPts val="600"/>
              </a:spcBef>
              <a:spcAft>
                <a:spcPts val="600"/>
              </a:spcAft>
              <a:buFont typeface="Arial"/>
              <a:buChar char="•"/>
            </a:pPr>
            <a:r>
              <a:rPr lang="el-GR" sz="2400" dirty="0">
                <a:cs typeface="Arial" panose="020B0604020202020204" pitchFamily="34" charset="0"/>
              </a:rPr>
              <a:t>Ορθολογικοποίησε όλα τα άλλα τέλη και δικαιώματα.</a:t>
            </a:r>
            <a:endParaRPr lang="en-US" sz="2400" dirty="0">
              <a:cs typeface="Arial" panose="020B0604020202020204" pitchFamily="34" charset="0"/>
            </a:endParaRPr>
          </a:p>
          <a:p>
            <a:pPr marL="342900" indent="-342900">
              <a:spcBef>
                <a:spcPts val="600"/>
              </a:spcBef>
              <a:spcAft>
                <a:spcPts val="600"/>
              </a:spcAft>
              <a:buFont typeface="Arial"/>
              <a:buChar char="•"/>
            </a:pPr>
            <a:r>
              <a:rPr lang="el-GR" sz="2400" dirty="0">
                <a:cs typeface="Arial" panose="020B0604020202020204" pitchFamily="34" charset="0"/>
              </a:rPr>
              <a:t>Κύριο πρόβλημα στα ίδια έσοδα είναι η καθυστερηση στην είσπραξη των τελών άρδευσης: στις 31/12/2017 οι απαιτήσεις ανέρχονταν στο ποσό των </a:t>
            </a:r>
            <a:r>
              <a:rPr lang="el-GR" sz="2400" b="1" dirty="0">
                <a:solidFill>
                  <a:srgbClr val="FF0000"/>
                </a:solidFill>
                <a:cs typeface="Arial" panose="020B0604020202020204" pitchFamily="34" charset="0"/>
              </a:rPr>
              <a:t>568.896 </a:t>
            </a:r>
            <a:r>
              <a:rPr lang="el-GR" sz="2400" b="1" dirty="0" smtClean="0">
                <a:solidFill>
                  <a:srgbClr val="FF0000"/>
                </a:solidFill>
                <a:cs typeface="Arial" panose="020B0604020202020204" pitchFamily="34" charset="0"/>
              </a:rPr>
              <a:t>€</a:t>
            </a:r>
            <a:endParaRPr lang="el-GR" sz="2400" b="1" u="sng" dirty="0">
              <a:cs typeface="Arial" panose="020B0604020202020204" pitchFamily="34" charset="0"/>
            </a:endParaRPr>
          </a:p>
          <a:p>
            <a:pPr marL="342900" indent="-342900">
              <a:spcBef>
                <a:spcPts val="600"/>
              </a:spcBef>
              <a:spcAft>
                <a:spcPts val="600"/>
              </a:spcAft>
              <a:buFont typeface="Arial"/>
              <a:buChar char="•"/>
            </a:pPr>
            <a:endParaRPr lang="el-GR" sz="2400" b="1" u="sng" dirty="0">
              <a:latin typeface="+mj-lt"/>
              <a:cs typeface="Arial" panose="020B0604020202020204" pitchFamily="34" charset="0"/>
            </a:endParaRPr>
          </a:p>
        </p:txBody>
      </p:sp>
    </p:spTree>
    <p:extLst>
      <p:ext uri="{BB962C8B-B14F-4D97-AF65-F5344CB8AC3E}">
        <p14:creationId xmlns:p14="http://schemas.microsoft.com/office/powerpoint/2010/main" val="296827170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42925" y="165102"/>
            <a:ext cx="7886700" cy="705677"/>
          </a:xfrm>
        </p:spPr>
        <p:txBody>
          <a:bodyPr>
            <a:normAutofit/>
          </a:bodyPr>
          <a:lstStyle/>
          <a:p>
            <a:r>
              <a:rPr lang="el-GR" sz="3200" dirty="0" smtClean="0">
                <a:solidFill>
                  <a:srgbClr val="002060"/>
                </a:solidFill>
                <a:cs typeface="Arial" panose="020B0604020202020204" pitchFamily="34" charset="0"/>
              </a:rPr>
              <a:t>ΔΑΝΕΙΑ</a:t>
            </a:r>
            <a:endParaRPr lang="el-GR" sz="3200" dirty="0">
              <a:solidFill>
                <a:srgbClr val="002060"/>
              </a:solidFill>
              <a:cs typeface="Arial" panose="020B0604020202020204" pitchFamily="34" charset="0"/>
            </a:endParaRPr>
          </a:p>
        </p:txBody>
      </p:sp>
      <p:sp>
        <p:nvSpPr>
          <p:cNvPr id="3" name="Ορθογώνιο 2"/>
          <p:cNvSpPr/>
          <p:nvPr/>
        </p:nvSpPr>
        <p:spPr>
          <a:xfrm>
            <a:off x="621506" y="742619"/>
            <a:ext cx="7808119" cy="6001642"/>
          </a:xfrm>
          <a:prstGeom prst="rect">
            <a:avLst/>
          </a:prstGeom>
        </p:spPr>
        <p:txBody>
          <a:bodyPr wrap="square">
            <a:spAutoFit/>
          </a:bodyPr>
          <a:lstStyle/>
          <a:p>
            <a:pPr marL="342900" indent="-342900">
              <a:spcBef>
                <a:spcPts val="600"/>
              </a:spcBef>
              <a:spcAft>
                <a:spcPts val="600"/>
              </a:spcAft>
              <a:buFont typeface="Arial"/>
              <a:buChar char="•"/>
            </a:pPr>
            <a:r>
              <a:rPr lang="el-GR" sz="2400" dirty="0" smtClean="0">
                <a:latin typeface="+mj-lt"/>
                <a:cs typeface="Arial" panose="020B0604020202020204" pitchFamily="34" charset="0"/>
              </a:rPr>
              <a:t>ο </a:t>
            </a:r>
            <a:r>
              <a:rPr lang="el-GR" sz="2400" dirty="0">
                <a:latin typeface="+mj-lt"/>
                <a:cs typeface="Arial" panose="020B0604020202020204" pitchFamily="34" charset="0"/>
              </a:rPr>
              <a:t>Δήμος σύναψε δάνειο αναχρηματοδότησης </a:t>
            </a:r>
            <a:r>
              <a:rPr lang="el-GR" sz="2400" dirty="0" smtClean="0">
                <a:latin typeface="+mj-lt"/>
                <a:cs typeface="Arial" panose="020B0604020202020204" pitchFamily="34" charset="0"/>
              </a:rPr>
              <a:t>των υπαρχόντων δανείων </a:t>
            </a:r>
            <a:r>
              <a:rPr lang="el-GR" sz="2400" dirty="0">
                <a:latin typeface="+mj-lt"/>
                <a:cs typeface="Arial" panose="020B0604020202020204" pitchFamily="34" charset="0"/>
              </a:rPr>
              <a:t>με το Τ.Π.&amp;</a:t>
            </a:r>
            <a:r>
              <a:rPr lang="el-GR" sz="2400" dirty="0" smtClean="0">
                <a:latin typeface="+mj-lt"/>
                <a:cs typeface="Arial" panose="020B0604020202020204" pitchFamily="34" charset="0"/>
              </a:rPr>
              <a:t>Δ., με συνολικό όφελος </a:t>
            </a:r>
            <a:r>
              <a:rPr lang="el-GR" sz="2400" b="1" dirty="0" smtClean="0">
                <a:solidFill>
                  <a:srgbClr val="FF0000"/>
                </a:solidFill>
                <a:latin typeface="+mj-lt"/>
                <a:cs typeface="Arial" panose="020B0604020202020204" pitchFamily="34" charset="0"/>
              </a:rPr>
              <a:t>100.000 </a:t>
            </a:r>
            <a:r>
              <a:rPr lang="el-GR" sz="2400" b="1" dirty="0">
                <a:solidFill>
                  <a:srgbClr val="FF0000"/>
                </a:solidFill>
                <a:cs typeface="Arial" panose="020B0604020202020204" pitchFamily="34" charset="0"/>
              </a:rPr>
              <a:t>€ </a:t>
            </a:r>
            <a:endParaRPr lang="el-GR" sz="2400" b="1" dirty="0" smtClean="0">
              <a:solidFill>
                <a:srgbClr val="FF0000"/>
              </a:solidFill>
              <a:latin typeface="+mj-lt"/>
              <a:cs typeface="Arial" panose="020B0604020202020204" pitchFamily="34" charset="0"/>
            </a:endParaRPr>
          </a:p>
          <a:p>
            <a:pPr marL="342900" indent="-342900">
              <a:spcBef>
                <a:spcPts val="600"/>
              </a:spcBef>
              <a:spcAft>
                <a:spcPts val="600"/>
              </a:spcAft>
              <a:buFont typeface="Arial"/>
              <a:buChar char="•"/>
            </a:pPr>
            <a:r>
              <a:rPr lang="el-GR" sz="2400" dirty="0" smtClean="0">
                <a:latin typeface="+mj-lt"/>
                <a:cs typeface="Arial" panose="020B0604020202020204" pitchFamily="34" charset="0"/>
              </a:rPr>
              <a:t>εγκρίθηκε λήψη </a:t>
            </a:r>
            <a:r>
              <a:rPr lang="el-GR" sz="2400" dirty="0">
                <a:latin typeface="+mj-lt"/>
                <a:cs typeface="Arial" panose="020B0604020202020204" pitchFamily="34" charset="0"/>
              </a:rPr>
              <a:t>δανείου </a:t>
            </a:r>
            <a:r>
              <a:rPr lang="el-GR" sz="2400" b="1" dirty="0" smtClean="0">
                <a:solidFill>
                  <a:srgbClr val="FF0000"/>
                </a:solidFill>
                <a:latin typeface="+mj-lt"/>
                <a:cs typeface="Arial" panose="020B0604020202020204" pitchFamily="34" charset="0"/>
              </a:rPr>
              <a:t>676.000 </a:t>
            </a:r>
            <a:r>
              <a:rPr lang="el-GR" sz="2400" b="1" dirty="0">
                <a:solidFill>
                  <a:srgbClr val="FF0000"/>
                </a:solidFill>
                <a:latin typeface="+mj-lt"/>
                <a:cs typeface="Arial" panose="020B0604020202020204" pitchFamily="34" charset="0"/>
              </a:rPr>
              <a:t>€</a:t>
            </a:r>
            <a:r>
              <a:rPr lang="el-GR" sz="2400" dirty="0">
                <a:latin typeface="+mj-lt"/>
                <a:cs typeface="Arial" panose="020B0604020202020204" pitchFamily="34" charset="0"/>
              </a:rPr>
              <a:t> για </a:t>
            </a:r>
            <a:r>
              <a:rPr lang="el-GR" sz="2400" dirty="0" smtClean="0">
                <a:latin typeface="+mj-lt"/>
                <a:cs typeface="Arial" panose="020B0604020202020204" pitchFamily="34" charset="0"/>
              </a:rPr>
              <a:t>τη χρηματοδότηση </a:t>
            </a:r>
            <a:r>
              <a:rPr lang="el-GR" sz="2400" dirty="0">
                <a:latin typeface="+mj-lt"/>
                <a:cs typeface="Arial" panose="020B0604020202020204" pitchFamily="34" charset="0"/>
              </a:rPr>
              <a:t>μέρους του έργου «Παρεμβάσεις Εκσυγχρονισμού Κτιριακού Αποθέματος Αρχιτεκτονικής Αξίας και Περιβάλλοντος Χώρου» </a:t>
            </a:r>
            <a:r>
              <a:rPr lang="el-GR" sz="2400" dirty="0" smtClean="0">
                <a:latin typeface="+mj-lt"/>
                <a:cs typeface="Arial" panose="020B0604020202020204" pitchFamily="34" charset="0"/>
              </a:rPr>
              <a:t>(νέο Δημαρχείο)</a:t>
            </a:r>
          </a:p>
          <a:p>
            <a:pPr algn="ctr">
              <a:spcBef>
                <a:spcPts val="600"/>
              </a:spcBef>
              <a:spcAft>
                <a:spcPts val="600"/>
              </a:spcAft>
            </a:pPr>
            <a:r>
              <a:rPr lang="el-GR" sz="3200" dirty="0" smtClean="0">
                <a:latin typeface="+mj-lt"/>
                <a:cs typeface="Arial" panose="020B0604020202020204" pitchFamily="34" charset="0"/>
              </a:rPr>
              <a:t>ΕΚΚΑΘΑΡΙΣΗ ΔΗΜΟΤΙΚΩΝ ΕΠΙΧΕΙΡΗΣΕΩΝ</a:t>
            </a:r>
            <a:endParaRPr lang="el-GR" sz="3200" dirty="0">
              <a:latin typeface="+mj-lt"/>
              <a:cs typeface="Arial" panose="020B0604020202020204" pitchFamily="34" charset="0"/>
            </a:endParaRPr>
          </a:p>
          <a:p>
            <a:pPr marL="342900" indent="-342900">
              <a:spcBef>
                <a:spcPts val="600"/>
              </a:spcBef>
              <a:spcAft>
                <a:spcPts val="600"/>
              </a:spcAft>
              <a:buFont typeface="Arial"/>
              <a:buChar char="•"/>
            </a:pPr>
            <a:r>
              <a:rPr lang="el-GR" sz="2400" dirty="0" smtClean="0">
                <a:cs typeface="Arial" panose="020B0604020202020204" pitchFamily="34" charset="0"/>
              </a:rPr>
              <a:t>Το 2016 έγινε οριστική παύση των Αναπτυξιακών Επιχειρήσεων Δαύλειας και Χαιρώνειας και εξόφληση προστίμων. </a:t>
            </a:r>
          </a:p>
          <a:p>
            <a:pPr marL="342900" indent="-342900">
              <a:spcAft>
                <a:spcPts val="600"/>
              </a:spcAft>
              <a:buFont typeface="Arial"/>
              <a:buChar char="•"/>
            </a:pPr>
            <a:r>
              <a:rPr lang="el-GR" sz="2400" dirty="0" smtClean="0">
                <a:cs typeface="Arial" panose="020B0604020202020204" pitchFamily="34" charset="0"/>
              </a:rPr>
              <a:t>Το 2017 ολοκληρώθηκε </a:t>
            </a:r>
            <a:r>
              <a:rPr lang="el-GR" sz="2400" dirty="0">
                <a:cs typeface="Arial" panose="020B0604020202020204" pitchFamily="34" charset="0"/>
              </a:rPr>
              <a:t>η εκκαθάριση της Κ.Α.Ε. Κυριακίου, </a:t>
            </a:r>
            <a:r>
              <a:rPr lang="el-GR" sz="2400" dirty="0" smtClean="0">
                <a:cs typeface="Arial" panose="020B0604020202020204" pitchFamily="34" charset="0"/>
              </a:rPr>
              <a:t>βάζοντας τέλος στην </a:t>
            </a:r>
            <a:r>
              <a:rPr lang="el-GR" sz="2400" dirty="0">
                <a:cs typeface="Arial" panose="020B0604020202020204" pitchFamily="34" charset="0"/>
              </a:rPr>
              <a:t>εκκρεμότητα της εκκαθάρισης όλων των δημοτικών επιχειρήσεων</a:t>
            </a:r>
            <a:endParaRPr lang="el-GR"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815020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Ορθογώνιο 6"/>
          <p:cNvSpPr/>
          <p:nvPr/>
        </p:nvSpPr>
        <p:spPr>
          <a:xfrm>
            <a:off x="630621" y="207705"/>
            <a:ext cx="7764517" cy="584775"/>
          </a:xfrm>
          <a:prstGeom prst="rect">
            <a:avLst/>
          </a:prstGeom>
          <a:solidFill>
            <a:schemeClr val="bg1">
              <a:lumMod val="95000"/>
            </a:schemeClr>
          </a:solidFill>
        </p:spPr>
        <p:txBody>
          <a:bodyPr wrap="square">
            <a:spAutoFit/>
          </a:bodyPr>
          <a:lstStyle/>
          <a:p>
            <a:pPr algn="ctr"/>
            <a:r>
              <a:rPr lang="el-GR" sz="3200" b="1" dirty="0" smtClean="0">
                <a:solidFill>
                  <a:srgbClr val="002060"/>
                </a:solidFill>
                <a:latin typeface="+mj-lt"/>
                <a:cs typeface="Arial" panose="020B0604020202020204" pitchFamily="34" charset="0"/>
              </a:rPr>
              <a:t>Συνοπτικός Ισολογισμός</a:t>
            </a:r>
            <a:endParaRPr lang="el-GR" sz="3200" b="1" dirty="0">
              <a:solidFill>
                <a:srgbClr val="002060"/>
              </a:solidFill>
              <a:latin typeface="+mj-lt"/>
            </a:endParaRPr>
          </a:p>
        </p:txBody>
      </p:sp>
      <p:graphicFrame>
        <p:nvGraphicFramePr>
          <p:cNvPr id="2" name="Πίνακας 1"/>
          <p:cNvGraphicFramePr>
            <a:graphicFrameLocks noGrp="1"/>
          </p:cNvGraphicFramePr>
          <p:nvPr>
            <p:extLst>
              <p:ext uri="{D42A27DB-BD31-4B8C-83A1-F6EECF244321}">
                <p14:modId xmlns:p14="http://schemas.microsoft.com/office/powerpoint/2010/main" val="503130417"/>
              </p:ext>
            </p:extLst>
          </p:nvPr>
        </p:nvGraphicFramePr>
        <p:xfrm>
          <a:off x="630621" y="815711"/>
          <a:ext cx="7764517" cy="5593734"/>
        </p:xfrm>
        <a:graphic>
          <a:graphicData uri="http://schemas.openxmlformats.org/drawingml/2006/table">
            <a:tbl>
              <a:tblPr firstRow="1" firstCol="1" bandRow="1">
                <a:tableStyleId>{5C22544A-7EE6-4342-B048-85BDC9FD1C3A}</a:tableStyleId>
              </a:tblPr>
              <a:tblGrid>
                <a:gridCol w="874533"/>
                <a:gridCol w="3782471"/>
                <a:gridCol w="1553147"/>
                <a:gridCol w="1554366"/>
              </a:tblGrid>
              <a:tr h="609600">
                <a:tc>
                  <a:txBody>
                    <a:bodyPr/>
                    <a:lstStyle/>
                    <a:p>
                      <a:pPr algn="ctr">
                        <a:spcAft>
                          <a:spcPts val="0"/>
                        </a:spcAft>
                      </a:pPr>
                      <a:r>
                        <a:rPr lang="el-GR" sz="1600" dirty="0">
                          <a:solidFill>
                            <a:srgbClr val="4A452A"/>
                          </a:solidFill>
                          <a:effectLst/>
                          <a:latin typeface="+mj-lt"/>
                          <a:cs typeface="Arial" panose="020B0604020202020204" pitchFamily="34" charset="0"/>
                        </a:rPr>
                        <a:t>Λ/</a:t>
                      </a:r>
                      <a:r>
                        <a:rPr lang="el-GR" sz="1600" dirty="0" err="1">
                          <a:solidFill>
                            <a:srgbClr val="4A452A"/>
                          </a:solidFill>
                          <a:effectLst/>
                          <a:latin typeface="+mj-lt"/>
                          <a:cs typeface="Arial" panose="020B0604020202020204" pitchFamily="34" charset="0"/>
                        </a:rPr>
                        <a:t>σμός</a:t>
                      </a:r>
                      <a:endParaRPr lang="el-GR" sz="1600" dirty="0">
                        <a:solidFill>
                          <a:srgbClr val="4A452A"/>
                        </a:solidFill>
                        <a:effectLst/>
                        <a:latin typeface="+mj-lt"/>
                        <a:ea typeface="Times New Roman" panose="02020603050405020304" pitchFamily="18" charset="0"/>
                        <a:cs typeface="Arial" panose="020B0604020202020204" pitchFamily="34" charset="0"/>
                      </a:endParaRPr>
                    </a:p>
                  </a:txBody>
                  <a:tcPr marL="7144" marR="7144"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1">
                        <a:lumMod val="75000"/>
                      </a:schemeClr>
                    </a:solidFill>
                  </a:tcPr>
                </a:tc>
                <a:tc>
                  <a:txBody>
                    <a:bodyPr/>
                    <a:lstStyle/>
                    <a:p>
                      <a:pPr algn="ctr">
                        <a:spcAft>
                          <a:spcPts val="0"/>
                        </a:spcAft>
                      </a:pPr>
                      <a:r>
                        <a:rPr lang="el-GR" sz="1600" dirty="0">
                          <a:solidFill>
                            <a:srgbClr val="4A452A"/>
                          </a:solidFill>
                          <a:effectLst/>
                          <a:latin typeface="+mj-lt"/>
                          <a:cs typeface="Arial" panose="020B0604020202020204" pitchFamily="34" charset="0"/>
                        </a:rPr>
                        <a:t>Περιγραφή</a:t>
                      </a:r>
                      <a:endParaRPr lang="el-GR" sz="1600" dirty="0">
                        <a:solidFill>
                          <a:srgbClr val="4A452A"/>
                        </a:solidFill>
                        <a:effectLst/>
                        <a:latin typeface="+mj-lt"/>
                        <a:ea typeface="Times New Roman" panose="02020603050405020304" pitchFamily="18" charset="0"/>
                        <a:cs typeface="Arial" panose="020B0604020202020204" pitchFamily="34" charset="0"/>
                      </a:endParaRPr>
                    </a:p>
                  </a:txBody>
                  <a:tcPr marL="7144" marR="7144" marT="9525" marB="0" anchor="ctr">
                    <a:lnT w="12700" cap="flat" cmpd="sng" algn="ctr">
                      <a:solidFill>
                        <a:schemeClr val="tx1"/>
                      </a:solidFill>
                      <a:prstDash val="solid"/>
                      <a:round/>
                      <a:headEnd type="none" w="med" len="med"/>
                      <a:tailEnd type="none" w="med" len="med"/>
                    </a:lnT>
                    <a:solidFill>
                      <a:schemeClr val="bg1">
                        <a:lumMod val="75000"/>
                      </a:schemeClr>
                    </a:solidFill>
                  </a:tcPr>
                </a:tc>
                <a:tc>
                  <a:txBody>
                    <a:bodyPr/>
                    <a:lstStyle/>
                    <a:p>
                      <a:pPr algn="ctr">
                        <a:spcAft>
                          <a:spcPts val="0"/>
                        </a:spcAft>
                      </a:pPr>
                      <a:r>
                        <a:rPr lang="el-GR" sz="1600" dirty="0">
                          <a:solidFill>
                            <a:srgbClr val="4A452A"/>
                          </a:solidFill>
                          <a:effectLst/>
                          <a:latin typeface="+mj-lt"/>
                          <a:cs typeface="Arial" panose="020B0604020202020204" pitchFamily="34" charset="0"/>
                        </a:rPr>
                        <a:t>2016</a:t>
                      </a:r>
                      <a:endParaRPr lang="el-GR" sz="1600" dirty="0">
                        <a:solidFill>
                          <a:srgbClr val="4A452A"/>
                        </a:solidFill>
                        <a:effectLst/>
                        <a:latin typeface="+mj-lt"/>
                        <a:ea typeface="Times New Roman" panose="02020603050405020304" pitchFamily="18" charset="0"/>
                        <a:cs typeface="Arial" panose="020B0604020202020204" pitchFamily="34" charset="0"/>
                      </a:endParaRPr>
                    </a:p>
                  </a:txBody>
                  <a:tcPr marL="7144" marR="7144" marT="9525" marB="0" anchor="ctr">
                    <a:lnT w="12700" cap="flat" cmpd="sng" algn="ctr">
                      <a:solidFill>
                        <a:schemeClr val="tx1"/>
                      </a:solidFill>
                      <a:prstDash val="solid"/>
                      <a:round/>
                      <a:headEnd type="none" w="med" len="med"/>
                      <a:tailEnd type="none" w="med" len="med"/>
                    </a:lnT>
                    <a:solidFill>
                      <a:schemeClr val="bg1">
                        <a:lumMod val="75000"/>
                      </a:schemeClr>
                    </a:solidFill>
                  </a:tcPr>
                </a:tc>
                <a:tc>
                  <a:txBody>
                    <a:bodyPr/>
                    <a:lstStyle/>
                    <a:p>
                      <a:pPr algn="ctr">
                        <a:spcAft>
                          <a:spcPts val="0"/>
                        </a:spcAft>
                      </a:pPr>
                      <a:r>
                        <a:rPr lang="el-GR" sz="1600" dirty="0">
                          <a:solidFill>
                            <a:srgbClr val="4A452A"/>
                          </a:solidFill>
                          <a:effectLst/>
                          <a:latin typeface="+mj-lt"/>
                          <a:cs typeface="Arial" panose="020B0604020202020204" pitchFamily="34" charset="0"/>
                        </a:rPr>
                        <a:t>2017</a:t>
                      </a:r>
                      <a:endParaRPr lang="el-GR" sz="1600" dirty="0">
                        <a:solidFill>
                          <a:srgbClr val="4A452A"/>
                        </a:solidFill>
                        <a:effectLst/>
                        <a:latin typeface="+mj-lt"/>
                        <a:ea typeface="Times New Roman" panose="02020603050405020304" pitchFamily="18" charset="0"/>
                        <a:cs typeface="Arial" panose="020B0604020202020204" pitchFamily="34" charset="0"/>
                      </a:endParaRPr>
                    </a:p>
                  </a:txBody>
                  <a:tcPr marL="7144" marR="7144"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lumMod val="75000"/>
                      </a:schemeClr>
                    </a:solidFill>
                  </a:tcPr>
                </a:tc>
              </a:tr>
              <a:tr h="374733">
                <a:tc>
                  <a:txBody>
                    <a:bodyPr/>
                    <a:lstStyle/>
                    <a:p>
                      <a:pPr algn="ctr">
                        <a:spcAft>
                          <a:spcPts val="0"/>
                        </a:spcAft>
                      </a:pPr>
                      <a:r>
                        <a:rPr lang="el-GR" sz="1600" dirty="0">
                          <a:solidFill>
                            <a:schemeClr val="tx1"/>
                          </a:solidFill>
                          <a:effectLst/>
                          <a:latin typeface="+mj-lt"/>
                          <a:cs typeface="Arial" panose="020B0604020202020204" pitchFamily="34" charset="0"/>
                        </a:rPr>
                        <a:t>30</a:t>
                      </a:r>
                      <a:endParaRPr lang="el-GR" sz="1600" dirty="0">
                        <a:solidFill>
                          <a:schemeClr val="tx1"/>
                        </a:solidFill>
                        <a:effectLst/>
                        <a:latin typeface="+mj-lt"/>
                        <a:ea typeface="Times New Roman" panose="02020603050405020304" pitchFamily="18" charset="0"/>
                        <a:cs typeface="Arial" panose="020B0604020202020204" pitchFamily="34" charset="0"/>
                      </a:endParaRPr>
                    </a:p>
                  </a:txBody>
                  <a:tcPr marL="7144" marR="7144" marT="9525" marB="0" anchor="ctr">
                    <a:lnL w="12700" cap="flat" cmpd="sng" algn="ctr">
                      <a:solidFill>
                        <a:schemeClr val="tx1"/>
                      </a:solidFill>
                      <a:prstDash val="solid"/>
                      <a:round/>
                      <a:headEnd type="none" w="med" len="med"/>
                      <a:tailEnd type="none" w="med" len="med"/>
                    </a:lnL>
                    <a:noFill/>
                  </a:tcPr>
                </a:tc>
                <a:tc>
                  <a:txBody>
                    <a:bodyPr/>
                    <a:lstStyle/>
                    <a:p>
                      <a:pPr>
                        <a:spcAft>
                          <a:spcPts val="0"/>
                        </a:spcAft>
                      </a:pPr>
                      <a:r>
                        <a:rPr lang="el-GR" sz="1600" dirty="0">
                          <a:effectLst/>
                          <a:latin typeface="+mj-lt"/>
                          <a:cs typeface="Arial" panose="020B0604020202020204" pitchFamily="34" charset="0"/>
                        </a:rPr>
                        <a:t>Απαιτήσεις από οφειλέτες</a:t>
                      </a:r>
                      <a:endParaRPr lang="el-GR" sz="1600" dirty="0">
                        <a:effectLst/>
                        <a:latin typeface="+mj-lt"/>
                        <a:ea typeface="Times New Roman" panose="02020603050405020304" pitchFamily="18" charset="0"/>
                        <a:cs typeface="Arial" panose="020B0604020202020204" pitchFamily="34" charset="0"/>
                      </a:endParaRPr>
                    </a:p>
                  </a:txBody>
                  <a:tcPr marL="81000" marR="0" marT="9525" marB="0" anchor="ctr">
                    <a:noFill/>
                  </a:tcPr>
                </a:tc>
                <a:tc>
                  <a:txBody>
                    <a:bodyPr/>
                    <a:lstStyle/>
                    <a:p>
                      <a:pPr marR="36195" algn="r">
                        <a:spcAft>
                          <a:spcPts val="0"/>
                        </a:spcAft>
                      </a:pPr>
                      <a:r>
                        <a:rPr lang="el-GR" sz="1600" dirty="0">
                          <a:effectLst/>
                          <a:latin typeface="+mj-lt"/>
                          <a:cs typeface="Arial" panose="020B0604020202020204" pitchFamily="34" charset="0"/>
                        </a:rPr>
                        <a:t>5.034.893,95</a:t>
                      </a:r>
                      <a:endParaRPr lang="el-GR" sz="1600" dirty="0">
                        <a:effectLst/>
                        <a:latin typeface="+mj-lt"/>
                        <a:ea typeface="Times New Roman" panose="02020603050405020304" pitchFamily="18" charset="0"/>
                        <a:cs typeface="Arial" panose="020B0604020202020204" pitchFamily="34" charset="0"/>
                      </a:endParaRPr>
                    </a:p>
                  </a:txBody>
                  <a:tcPr marL="0" marR="81000" marT="9525" marB="0" anchor="ctr">
                    <a:noFill/>
                  </a:tcPr>
                </a:tc>
                <a:tc>
                  <a:txBody>
                    <a:bodyPr/>
                    <a:lstStyle/>
                    <a:p>
                      <a:pPr marR="36195" algn="r">
                        <a:spcAft>
                          <a:spcPts val="0"/>
                        </a:spcAft>
                      </a:pPr>
                      <a:r>
                        <a:rPr lang="el-GR" sz="1600">
                          <a:effectLst/>
                          <a:latin typeface="+mj-lt"/>
                          <a:cs typeface="Arial" panose="020B0604020202020204" pitchFamily="34" charset="0"/>
                        </a:rPr>
                        <a:t>5.560.264,50</a:t>
                      </a:r>
                      <a:endParaRPr lang="el-GR" sz="1600">
                        <a:effectLst/>
                        <a:latin typeface="+mj-lt"/>
                        <a:ea typeface="Times New Roman" panose="02020603050405020304" pitchFamily="18" charset="0"/>
                        <a:cs typeface="Arial" panose="020B0604020202020204" pitchFamily="34" charset="0"/>
                      </a:endParaRPr>
                    </a:p>
                  </a:txBody>
                  <a:tcPr marL="0" marR="81000" marT="9525" marB="0" anchor="ctr">
                    <a:lnR w="12700" cap="flat" cmpd="sng" algn="ctr">
                      <a:solidFill>
                        <a:schemeClr val="tx1"/>
                      </a:solidFill>
                      <a:prstDash val="solid"/>
                      <a:round/>
                      <a:headEnd type="none" w="med" len="med"/>
                      <a:tailEnd type="none" w="med" len="med"/>
                    </a:lnR>
                    <a:noFill/>
                  </a:tcPr>
                </a:tc>
              </a:tr>
              <a:tr h="444128">
                <a:tc>
                  <a:txBody>
                    <a:bodyPr/>
                    <a:lstStyle/>
                    <a:p>
                      <a:pPr algn="ctr">
                        <a:spcAft>
                          <a:spcPts val="0"/>
                        </a:spcAft>
                      </a:pPr>
                      <a:r>
                        <a:rPr lang="el-GR" sz="1600" dirty="0">
                          <a:solidFill>
                            <a:schemeClr val="tx1"/>
                          </a:solidFill>
                          <a:effectLst/>
                          <a:latin typeface="+mj-lt"/>
                          <a:cs typeface="Arial" panose="020B0604020202020204" pitchFamily="34" charset="0"/>
                        </a:rPr>
                        <a:t>38</a:t>
                      </a:r>
                      <a:endParaRPr lang="el-GR" sz="1600" dirty="0">
                        <a:solidFill>
                          <a:schemeClr val="tx1"/>
                        </a:solidFill>
                        <a:effectLst/>
                        <a:latin typeface="+mj-lt"/>
                        <a:ea typeface="Times New Roman" panose="02020603050405020304" pitchFamily="18" charset="0"/>
                        <a:cs typeface="Arial" panose="020B0604020202020204" pitchFamily="34" charset="0"/>
                      </a:endParaRPr>
                    </a:p>
                  </a:txBody>
                  <a:tcPr marL="7144" marR="7144" marT="9525" marB="0" anchor="ctr">
                    <a:lnL w="12700" cap="flat" cmpd="sng" algn="ctr">
                      <a:solidFill>
                        <a:schemeClr val="tx1"/>
                      </a:solidFill>
                      <a:prstDash val="solid"/>
                      <a:round/>
                      <a:headEnd type="none" w="med" len="med"/>
                      <a:tailEnd type="none" w="med" len="med"/>
                    </a:lnL>
                    <a:noFill/>
                  </a:tcPr>
                </a:tc>
                <a:tc>
                  <a:txBody>
                    <a:bodyPr/>
                    <a:lstStyle/>
                    <a:p>
                      <a:pPr>
                        <a:spcAft>
                          <a:spcPts val="0"/>
                        </a:spcAft>
                      </a:pPr>
                      <a:r>
                        <a:rPr lang="el-GR" sz="1600" dirty="0">
                          <a:effectLst/>
                          <a:latin typeface="+mj-lt"/>
                          <a:cs typeface="Arial" panose="020B0604020202020204" pitchFamily="34" charset="0"/>
                        </a:rPr>
                        <a:t>Χρηματικά Διαθέσιμα (Ταμείο)</a:t>
                      </a:r>
                      <a:endParaRPr lang="el-GR" sz="1600" dirty="0">
                        <a:effectLst/>
                        <a:latin typeface="+mj-lt"/>
                        <a:ea typeface="Times New Roman" panose="02020603050405020304" pitchFamily="18" charset="0"/>
                        <a:cs typeface="Arial" panose="020B0604020202020204" pitchFamily="34" charset="0"/>
                      </a:endParaRPr>
                    </a:p>
                  </a:txBody>
                  <a:tcPr marL="81000" marR="0" marT="9525" marB="0" anchor="ctr">
                    <a:noFill/>
                  </a:tcPr>
                </a:tc>
                <a:tc>
                  <a:txBody>
                    <a:bodyPr/>
                    <a:lstStyle/>
                    <a:p>
                      <a:pPr marR="36195" algn="r">
                        <a:spcAft>
                          <a:spcPts val="0"/>
                        </a:spcAft>
                      </a:pPr>
                      <a:r>
                        <a:rPr lang="el-GR" sz="1600" dirty="0">
                          <a:effectLst/>
                          <a:latin typeface="+mj-lt"/>
                          <a:cs typeface="Arial" panose="020B0604020202020204" pitchFamily="34" charset="0"/>
                        </a:rPr>
                        <a:t>3.975.707,29</a:t>
                      </a:r>
                      <a:endParaRPr lang="el-GR" sz="1600" dirty="0">
                        <a:effectLst/>
                        <a:latin typeface="+mj-lt"/>
                        <a:ea typeface="Times New Roman" panose="02020603050405020304" pitchFamily="18" charset="0"/>
                        <a:cs typeface="Arial" panose="020B0604020202020204" pitchFamily="34" charset="0"/>
                      </a:endParaRPr>
                    </a:p>
                  </a:txBody>
                  <a:tcPr marL="0" marR="81000" marT="9525" marB="0" anchor="ctr">
                    <a:noFill/>
                  </a:tcPr>
                </a:tc>
                <a:tc>
                  <a:txBody>
                    <a:bodyPr/>
                    <a:lstStyle/>
                    <a:p>
                      <a:pPr marR="36195" algn="r">
                        <a:spcAft>
                          <a:spcPts val="0"/>
                        </a:spcAft>
                      </a:pPr>
                      <a:r>
                        <a:rPr lang="el-GR" sz="1600" dirty="0">
                          <a:effectLst/>
                          <a:latin typeface="+mj-lt"/>
                          <a:cs typeface="Arial" panose="020B0604020202020204" pitchFamily="34" charset="0"/>
                        </a:rPr>
                        <a:t>4.461.755,57</a:t>
                      </a:r>
                      <a:endParaRPr lang="el-GR" sz="1600" dirty="0">
                        <a:effectLst/>
                        <a:latin typeface="+mj-lt"/>
                        <a:ea typeface="Times New Roman" panose="02020603050405020304" pitchFamily="18" charset="0"/>
                        <a:cs typeface="Arial" panose="020B0604020202020204" pitchFamily="34" charset="0"/>
                      </a:endParaRPr>
                    </a:p>
                  </a:txBody>
                  <a:tcPr marL="0" marR="81000" marT="9525" marB="0" anchor="ctr">
                    <a:lnR w="12700" cap="flat" cmpd="sng" algn="ctr">
                      <a:solidFill>
                        <a:schemeClr val="tx1"/>
                      </a:solidFill>
                      <a:prstDash val="solid"/>
                      <a:round/>
                      <a:headEnd type="none" w="med" len="med"/>
                      <a:tailEnd type="none" w="med" len="med"/>
                    </a:lnR>
                    <a:noFill/>
                  </a:tcPr>
                </a:tc>
              </a:tr>
              <a:tr h="346975">
                <a:tc>
                  <a:txBody>
                    <a:bodyPr/>
                    <a:lstStyle/>
                    <a:p>
                      <a:pPr algn="ctr">
                        <a:spcAft>
                          <a:spcPts val="0"/>
                        </a:spcAft>
                      </a:pPr>
                      <a:r>
                        <a:rPr lang="el-GR" sz="1600" dirty="0">
                          <a:solidFill>
                            <a:schemeClr val="tx1"/>
                          </a:solidFill>
                          <a:effectLst/>
                          <a:latin typeface="+mj-lt"/>
                          <a:cs typeface="Arial" panose="020B0604020202020204" pitchFamily="34" charset="0"/>
                        </a:rPr>
                        <a:t> </a:t>
                      </a:r>
                      <a:endParaRPr lang="el-GR" sz="1600" dirty="0">
                        <a:solidFill>
                          <a:schemeClr val="tx1"/>
                        </a:solidFill>
                        <a:effectLst/>
                        <a:latin typeface="+mj-lt"/>
                        <a:ea typeface="Times New Roman" panose="02020603050405020304" pitchFamily="18" charset="0"/>
                        <a:cs typeface="Arial" panose="020B0604020202020204" pitchFamily="34" charset="0"/>
                      </a:endParaRPr>
                    </a:p>
                  </a:txBody>
                  <a:tcPr marL="7144" marR="7144" marT="9525" marB="0" anchor="ctr">
                    <a:lnL w="12700" cap="flat" cmpd="sng" algn="ctr">
                      <a:solidFill>
                        <a:schemeClr val="tx1"/>
                      </a:solidFill>
                      <a:prstDash val="solid"/>
                      <a:round/>
                      <a:headEnd type="none" w="med" len="med"/>
                      <a:tailEnd type="none" w="med" len="med"/>
                    </a:lnL>
                    <a:solidFill>
                      <a:schemeClr val="bg1">
                        <a:lumMod val="85000"/>
                      </a:schemeClr>
                    </a:solidFill>
                  </a:tcPr>
                </a:tc>
                <a:tc>
                  <a:txBody>
                    <a:bodyPr/>
                    <a:lstStyle/>
                    <a:p>
                      <a:pPr>
                        <a:spcAft>
                          <a:spcPts val="0"/>
                        </a:spcAft>
                      </a:pPr>
                      <a:r>
                        <a:rPr lang="el-GR" sz="1600" b="1" dirty="0">
                          <a:effectLst/>
                          <a:latin typeface="+mj-lt"/>
                          <a:cs typeface="Arial" panose="020B0604020202020204" pitchFamily="34" charset="0"/>
                        </a:rPr>
                        <a:t>Κυκλοφορούν Ενεργητικό</a:t>
                      </a:r>
                      <a:endParaRPr lang="el-GR" sz="1600" b="1" dirty="0">
                        <a:effectLst/>
                        <a:latin typeface="+mj-lt"/>
                        <a:ea typeface="Times New Roman" panose="02020603050405020304" pitchFamily="18" charset="0"/>
                        <a:cs typeface="Arial" panose="020B0604020202020204" pitchFamily="34" charset="0"/>
                      </a:endParaRPr>
                    </a:p>
                  </a:txBody>
                  <a:tcPr marL="81000" marR="0" marT="9525" marB="0" anchor="ctr">
                    <a:solidFill>
                      <a:schemeClr val="bg1">
                        <a:lumMod val="85000"/>
                      </a:schemeClr>
                    </a:solidFill>
                  </a:tcPr>
                </a:tc>
                <a:tc>
                  <a:txBody>
                    <a:bodyPr/>
                    <a:lstStyle/>
                    <a:p>
                      <a:pPr marR="36195" algn="r">
                        <a:spcAft>
                          <a:spcPts val="0"/>
                        </a:spcAft>
                      </a:pPr>
                      <a:r>
                        <a:rPr lang="el-GR" sz="1600" b="1">
                          <a:effectLst/>
                          <a:latin typeface="+mj-lt"/>
                          <a:cs typeface="Arial" panose="020B0604020202020204" pitchFamily="34" charset="0"/>
                        </a:rPr>
                        <a:t>9.010.601,24</a:t>
                      </a:r>
                      <a:endParaRPr lang="el-GR" sz="1600" b="1">
                        <a:effectLst/>
                        <a:latin typeface="+mj-lt"/>
                        <a:ea typeface="Times New Roman" panose="02020603050405020304" pitchFamily="18" charset="0"/>
                        <a:cs typeface="Arial" panose="020B0604020202020204" pitchFamily="34" charset="0"/>
                      </a:endParaRPr>
                    </a:p>
                  </a:txBody>
                  <a:tcPr marL="0" marR="81000" marT="9525" marB="0" anchor="ctr">
                    <a:solidFill>
                      <a:schemeClr val="bg1">
                        <a:lumMod val="85000"/>
                      </a:schemeClr>
                    </a:solidFill>
                  </a:tcPr>
                </a:tc>
                <a:tc>
                  <a:txBody>
                    <a:bodyPr/>
                    <a:lstStyle/>
                    <a:p>
                      <a:pPr marR="36195" algn="r">
                        <a:spcAft>
                          <a:spcPts val="0"/>
                        </a:spcAft>
                      </a:pPr>
                      <a:r>
                        <a:rPr lang="el-GR" sz="1600" b="1" dirty="0">
                          <a:effectLst/>
                          <a:latin typeface="+mj-lt"/>
                          <a:cs typeface="Arial" panose="020B0604020202020204" pitchFamily="34" charset="0"/>
                        </a:rPr>
                        <a:t>10.022.020,07</a:t>
                      </a:r>
                      <a:endParaRPr lang="el-GR" sz="1600" b="1" dirty="0">
                        <a:effectLst/>
                        <a:latin typeface="+mj-lt"/>
                        <a:ea typeface="Times New Roman" panose="02020603050405020304" pitchFamily="18" charset="0"/>
                        <a:cs typeface="Arial" panose="020B0604020202020204" pitchFamily="34" charset="0"/>
                      </a:endParaRPr>
                    </a:p>
                  </a:txBody>
                  <a:tcPr marL="0" marR="81000" marT="9525" marB="0" anchor="ctr">
                    <a:lnR w="12700" cap="flat" cmpd="sng" algn="ctr">
                      <a:solidFill>
                        <a:schemeClr val="tx1"/>
                      </a:solidFill>
                      <a:prstDash val="solid"/>
                      <a:round/>
                      <a:headEnd type="none" w="med" len="med"/>
                      <a:tailEnd type="none" w="med" len="med"/>
                    </a:lnR>
                    <a:solidFill>
                      <a:schemeClr val="bg1">
                        <a:lumMod val="85000"/>
                      </a:schemeClr>
                    </a:solidFill>
                  </a:tcPr>
                </a:tc>
              </a:tr>
              <a:tr h="268327">
                <a:tc>
                  <a:txBody>
                    <a:bodyPr/>
                    <a:lstStyle/>
                    <a:p>
                      <a:pPr algn="ctr">
                        <a:spcAft>
                          <a:spcPts val="0"/>
                        </a:spcAft>
                      </a:pPr>
                      <a:r>
                        <a:rPr lang="el-GR" sz="1600" dirty="0">
                          <a:solidFill>
                            <a:schemeClr val="tx1"/>
                          </a:solidFill>
                          <a:effectLst/>
                          <a:latin typeface="+mj-lt"/>
                          <a:cs typeface="Arial" panose="020B0604020202020204" pitchFamily="34" charset="0"/>
                        </a:rPr>
                        <a:t> </a:t>
                      </a:r>
                      <a:endParaRPr lang="el-GR" sz="1600" dirty="0">
                        <a:solidFill>
                          <a:schemeClr val="tx1"/>
                        </a:solidFill>
                        <a:effectLst/>
                        <a:latin typeface="+mj-lt"/>
                        <a:ea typeface="Times New Roman" panose="02020603050405020304" pitchFamily="18" charset="0"/>
                        <a:cs typeface="Arial" panose="020B0604020202020204" pitchFamily="34" charset="0"/>
                      </a:endParaRPr>
                    </a:p>
                  </a:txBody>
                  <a:tcPr marL="7144" marR="7144" marT="9525" marB="0" anchor="ctr">
                    <a:lnL w="12700" cap="flat" cmpd="sng" algn="ctr">
                      <a:solidFill>
                        <a:schemeClr val="tx1"/>
                      </a:solidFill>
                      <a:prstDash val="solid"/>
                      <a:round/>
                      <a:headEnd type="none" w="med" len="med"/>
                      <a:tailEnd type="none" w="med" len="med"/>
                    </a:lnL>
                    <a:noFill/>
                  </a:tcPr>
                </a:tc>
                <a:tc>
                  <a:txBody>
                    <a:bodyPr/>
                    <a:lstStyle/>
                    <a:p>
                      <a:pPr>
                        <a:spcAft>
                          <a:spcPts val="0"/>
                        </a:spcAft>
                      </a:pPr>
                      <a:r>
                        <a:rPr lang="el-GR" sz="1600" b="1" dirty="0">
                          <a:effectLst/>
                          <a:latin typeface="+mj-lt"/>
                          <a:cs typeface="Arial" panose="020B0604020202020204" pitchFamily="34" charset="0"/>
                        </a:rPr>
                        <a:t>Υποχρεώσεις</a:t>
                      </a:r>
                      <a:endParaRPr lang="el-GR" sz="1600" b="1" dirty="0">
                        <a:effectLst/>
                        <a:latin typeface="+mj-lt"/>
                        <a:ea typeface="Times New Roman" panose="02020603050405020304" pitchFamily="18" charset="0"/>
                        <a:cs typeface="Arial" panose="020B0604020202020204" pitchFamily="34" charset="0"/>
                      </a:endParaRPr>
                    </a:p>
                  </a:txBody>
                  <a:tcPr marL="81000" marR="0" marT="9525" marB="0" anchor="ctr">
                    <a:noFill/>
                  </a:tcPr>
                </a:tc>
                <a:tc>
                  <a:txBody>
                    <a:bodyPr/>
                    <a:lstStyle/>
                    <a:p>
                      <a:pPr marR="36195">
                        <a:spcAft>
                          <a:spcPts val="0"/>
                        </a:spcAft>
                      </a:pPr>
                      <a:r>
                        <a:rPr lang="el-GR" sz="1600" dirty="0">
                          <a:effectLst/>
                          <a:latin typeface="+mj-lt"/>
                          <a:cs typeface="Arial" panose="020B0604020202020204" pitchFamily="34" charset="0"/>
                        </a:rPr>
                        <a:t> </a:t>
                      </a:r>
                      <a:endParaRPr lang="el-GR" sz="1600" dirty="0">
                        <a:effectLst/>
                        <a:latin typeface="+mj-lt"/>
                        <a:ea typeface="Times New Roman" panose="02020603050405020304" pitchFamily="18" charset="0"/>
                        <a:cs typeface="Arial" panose="020B0604020202020204" pitchFamily="34" charset="0"/>
                      </a:endParaRPr>
                    </a:p>
                  </a:txBody>
                  <a:tcPr marL="0" marR="81000" marT="9525" marB="0" anchor="ctr">
                    <a:noFill/>
                  </a:tcPr>
                </a:tc>
                <a:tc>
                  <a:txBody>
                    <a:bodyPr/>
                    <a:lstStyle/>
                    <a:p>
                      <a:pPr marR="36195">
                        <a:spcAft>
                          <a:spcPts val="0"/>
                        </a:spcAft>
                      </a:pPr>
                      <a:r>
                        <a:rPr lang="el-GR" sz="1600" dirty="0">
                          <a:effectLst/>
                          <a:latin typeface="+mj-lt"/>
                          <a:cs typeface="Arial" panose="020B0604020202020204" pitchFamily="34" charset="0"/>
                        </a:rPr>
                        <a:t> </a:t>
                      </a:r>
                      <a:endParaRPr lang="el-GR" sz="1600" dirty="0">
                        <a:effectLst/>
                        <a:latin typeface="+mj-lt"/>
                        <a:ea typeface="Times New Roman" panose="02020603050405020304" pitchFamily="18" charset="0"/>
                        <a:cs typeface="Arial" panose="020B0604020202020204" pitchFamily="34" charset="0"/>
                      </a:endParaRPr>
                    </a:p>
                  </a:txBody>
                  <a:tcPr marL="0" marR="81000" marT="9525" marB="0" anchor="ctr">
                    <a:lnR w="12700" cap="flat" cmpd="sng" algn="ctr">
                      <a:solidFill>
                        <a:schemeClr val="tx1"/>
                      </a:solidFill>
                      <a:prstDash val="solid"/>
                      <a:round/>
                      <a:headEnd type="none" w="med" len="med"/>
                      <a:tailEnd type="none" w="med" len="med"/>
                    </a:lnR>
                    <a:noFill/>
                  </a:tcPr>
                </a:tc>
              </a:tr>
              <a:tr h="268327">
                <a:tc>
                  <a:txBody>
                    <a:bodyPr/>
                    <a:lstStyle/>
                    <a:p>
                      <a:pPr algn="ctr">
                        <a:spcAft>
                          <a:spcPts val="0"/>
                        </a:spcAft>
                      </a:pPr>
                      <a:r>
                        <a:rPr lang="el-GR" sz="1600" dirty="0">
                          <a:solidFill>
                            <a:schemeClr val="tx1"/>
                          </a:solidFill>
                          <a:effectLst/>
                          <a:latin typeface="+mj-lt"/>
                          <a:cs typeface="Arial" panose="020B0604020202020204" pitchFamily="34" charset="0"/>
                        </a:rPr>
                        <a:t>45</a:t>
                      </a:r>
                      <a:endParaRPr lang="el-GR" sz="1600" dirty="0">
                        <a:solidFill>
                          <a:schemeClr val="tx1"/>
                        </a:solidFill>
                        <a:effectLst/>
                        <a:latin typeface="+mj-lt"/>
                        <a:ea typeface="Times New Roman" panose="02020603050405020304" pitchFamily="18" charset="0"/>
                        <a:cs typeface="Arial" panose="020B0604020202020204" pitchFamily="34" charset="0"/>
                      </a:endParaRPr>
                    </a:p>
                  </a:txBody>
                  <a:tcPr marL="7144" marR="7144" marT="9525" marB="0" anchor="ctr">
                    <a:lnL w="12700" cap="flat" cmpd="sng" algn="ctr">
                      <a:solidFill>
                        <a:schemeClr val="tx1"/>
                      </a:solidFill>
                      <a:prstDash val="solid"/>
                      <a:round/>
                      <a:headEnd type="none" w="med" len="med"/>
                      <a:tailEnd type="none" w="med" len="med"/>
                    </a:lnL>
                    <a:noFill/>
                  </a:tcPr>
                </a:tc>
                <a:tc>
                  <a:txBody>
                    <a:bodyPr/>
                    <a:lstStyle/>
                    <a:p>
                      <a:pPr>
                        <a:spcAft>
                          <a:spcPts val="0"/>
                        </a:spcAft>
                      </a:pPr>
                      <a:r>
                        <a:rPr lang="el-GR" sz="1600" dirty="0">
                          <a:effectLst/>
                          <a:latin typeface="+mj-lt"/>
                          <a:cs typeface="Arial" panose="020B0604020202020204" pitchFamily="34" charset="0"/>
                        </a:rPr>
                        <a:t>Δάνεια (μακροπρόθεσμα)</a:t>
                      </a:r>
                      <a:endParaRPr lang="el-GR" sz="1600" dirty="0">
                        <a:effectLst/>
                        <a:latin typeface="+mj-lt"/>
                        <a:ea typeface="Times New Roman" panose="02020603050405020304" pitchFamily="18" charset="0"/>
                        <a:cs typeface="Arial" panose="020B0604020202020204" pitchFamily="34" charset="0"/>
                      </a:endParaRPr>
                    </a:p>
                  </a:txBody>
                  <a:tcPr marL="81000" marR="0" marT="9525" marB="0" anchor="ctr">
                    <a:noFill/>
                  </a:tcPr>
                </a:tc>
                <a:tc>
                  <a:txBody>
                    <a:bodyPr/>
                    <a:lstStyle/>
                    <a:p>
                      <a:pPr marR="36195" algn="r">
                        <a:spcAft>
                          <a:spcPts val="0"/>
                        </a:spcAft>
                      </a:pPr>
                      <a:r>
                        <a:rPr lang="el-GR" sz="1600">
                          <a:effectLst/>
                          <a:latin typeface="+mj-lt"/>
                          <a:cs typeface="Arial" panose="020B0604020202020204" pitchFamily="34" charset="0"/>
                        </a:rPr>
                        <a:t>4.600.558,87</a:t>
                      </a:r>
                      <a:endParaRPr lang="el-GR" sz="1600">
                        <a:effectLst/>
                        <a:latin typeface="+mj-lt"/>
                        <a:ea typeface="Times New Roman" panose="02020603050405020304" pitchFamily="18" charset="0"/>
                        <a:cs typeface="Arial" panose="020B0604020202020204" pitchFamily="34" charset="0"/>
                      </a:endParaRPr>
                    </a:p>
                  </a:txBody>
                  <a:tcPr marL="0" marR="81000" marT="9525" marB="0" anchor="ctr">
                    <a:noFill/>
                  </a:tcPr>
                </a:tc>
                <a:tc>
                  <a:txBody>
                    <a:bodyPr/>
                    <a:lstStyle/>
                    <a:p>
                      <a:pPr marR="36195" algn="r">
                        <a:spcAft>
                          <a:spcPts val="0"/>
                        </a:spcAft>
                      </a:pPr>
                      <a:r>
                        <a:rPr lang="el-GR" sz="1600" dirty="0">
                          <a:effectLst/>
                          <a:latin typeface="+mj-lt"/>
                          <a:cs typeface="Arial" panose="020B0604020202020204" pitchFamily="34" charset="0"/>
                        </a:rPr>
                        <a:t>4.458.003,76</a:t>
                      </a:r>
                      <a:endParaRPr lang="el-GR" sz="1600" dirty="0">
                        <a:effectLst/>
                        <a:latin typeface="+mj-lt"/>
                        <a:ea typeface="Times New Roman" panose="02020603050405020304" pitchFamily="18" charset="0"/>
                        <a:cs typeface="Arial" panose="020B0604020202020204" pitchFamily="34" charset="0"/>
                      </a:endParaRPr>
                    </a:p>
                  </a:txBody>
                  <a:tcPr marL="0" marR="81000" marT="9525" marB="0" anchor="ctr">
                    <a:lnR w="12700" cap="flat" cmpd="sng" algn="ctr">
                      <a:solidFill>
                        <a:schemeClr val="tx1"/>
                      </a:solidFill>
                      <a:prstDash val="solid"/>
                      <a:round/>
                      <a:headEnd type="none" w="med" len="med"/>
                      <a:tailEnd type="none" w="med" len="med"/>
                    </a:lnR>
                    <a:noFill/>
                  </a:tcPr>
                </a:tc>
              </a:tr>
              <a:tr h="541282">
                <a:tc>
                  <a:txBody>
                    <a:bodyPr/>
                    <a:lstStyle/>
                    <a:p>
                      <a:pPr algn="ctr">
                        <a:spcAft>
                          <a:spcPts val="0"/>
                        </a:spcAft>
                      </a:pPr>
                      <a:r>
                        <a:rPr lang="el-GR" sz="1600" dirty="0">
                          <a:solidFill>
                            <a:schemeClr val="tx1"/>
                          </a:solidFill>
                          <a:effectLst/>
                          <a:latin typeface="+mj-lt"/>
                          <a:cs typeface="Arial" panose="020B0604020202020204" pitchFamily="34" charset="0"/>
                        </a:rPr>
                        <a:t>53.17</a:t>
                      </a:r>
                      <a:endParaRPr lang="el-GR" sz="1600" dirty="0">
                        <a:solidFill>
                          <a:schemeClr val="tx1"/>
                        </a:solidFill>
                        <a:effectLst/>
                        <a:latin typeface="+mj-lt"/>
                        <a:ea typeface="Times New Roman" panose="02020603050405020304" pitchFamily="18" charset="0"/>
                        <a:cs typeface="Arial" panose="020B0604020202020204" pitchFamily="34" charset="0"/>
                      </a:endParaRPr>
                    </a:p>
                  </a:txBody>
                  <a:tcPr marL="7144" marR="7144" marT="9525" marB="0" anchor="ctr">
                    <a:lnL w="12700" cap="flat" cmpd="sng" algn="ctr">
                      <a:solidFill>
                        <a:schemeClr val="tx1"/>
                      </a:solidFill>
                      <a:prstDash val="solid"/>
                      <a:round/>
                      <a:headEnd type="none" w="med" len="med"/>
                      <a:tailEnd type="none" w="med" len="med"/>
                    </a:lnL>
                    <a:noFill/>
                  </a:tcPr>
                </a:tc>
                <a:tc>
                  <a:txBody>
                    <a:bodyPr/>
                    <a:lstStyle/>
                    <a:p>
                      <a:pPr>
                        <a:spcAft>
                          <a:spcPts val="0"/>
                        </a:spcAft>
                      </a:pPr>
                      <a:r>
                        <a:rPr lang="el-GR" sz="1600" dirty="0">
                          <a:effectLst/>
                          <a:latin typeface="+mj-lt"/>
                          <a:cs typeface="Arial" panose="020B0604020202020204" pitchFamily="34" charset="0"/>
                        </a:rPr>
                        <a:t>Δάνεια (πληρωτέα στην επόμενη χρήση)</a:t>
                      </a:r>
                      <a:endParaRPr lang="el-GR" sz="1600" dirty="0">
                        <a:effectLst/>
                        <a:latin typeface="+mj-lt"/>
                        <a:ea typeface="Times New Roman" panose="02020603050405020304" pitchFamily="18" charset="0"/>
                        <a:cs typeface="Arial" panose="020B0604020202020204" pitchFamily="34" charset="0"/>
                      </a:endParaRPr>
                    </a:p>
                  </a:txBody>
                  <a:tcPr marL="81000" marR="0" marT="9525" marB="0" anchor="ctr">
                    <a:noFill/>
                  </a:tcPr>
                </a:tc>
                <a:tc>
                  <a:txBody>
                    <a:bodyPr/>
                    <a:lstStyle/>
                    <a:p>
                      <a:pPr marR="36195" algn="r">
                        <a:spcAft>
                          <a:spcPts val="0"/>
                        </a:spcAft>
                      </a:pPr>
                      <a:r>
                        <a:rPr lang="el-GR" sz="1600">
                          <a:effectLst/>
                          <a:latin typeface="+mj-lt"/>
                          <a:cs typeface="Arial" panose="020B0604020202020204" pitchFamily="34" charset="0"/>
                        </a:rPr>
                        <a:t>351.546,16</a:t>
                      </a:r>
                      <a:endParaRPr lang="el-GR" sz="1600">
                        <a:effectLst/>
                        <a:latin typeface="+mj-lt"/>
                        <a:ea typeface="Times New Roman" panose="02020603050405020304" pitchFamily="18" charset="0"/>
                        <a:cs typeface="Arial" panose="020B0604020202020204" pitchFamily="34" charset="0"/>
                      </a:endParaRPr>
                    </a:p>
                  </a:txBody>
                  <a:tcPr marL="0" marR="81000" marT="9525" marB="0" anchor="ctr">
                    <a:noFill/>
                  </a:tcPr>
                </a:tc>
                <a:tc>
                  <a:txBody>
                    <a:bodyPr/>
                    <a:lstStyle/>
                    <a:p>
                      <a:pPr marR="36195" algn="r">
                        <a:spcAft>
                          <a:spcPts val="0"/>
                        </a:spcAft>
                      </a:pPr>
                      <a:r>
                        <a:rPr lang="el-GR" sz="1600" dirty="0">
                          <a:effectLst/>
                          <a:latin typeface="+mj-lt"/>
                          <a:cs typeface="Arial" panose="020B0604020202020204" pitchFamily="34" charset="0"/>
                        </a:rPr>
                        <a:t>252.250,39</a:t>
                      </a:r>
                      <a:endParaRPr lang="el-GR" sz="1600" dirty="0">
                        <a:effectLst/>
                        <a:latin typeface="+mj-lt"/>
                        <a:ea typeface="Times New Roman" panose="02020603050405020304" pitchFamily="18" charset="0"/>
                        <a:cs typeface="Arial" panose="020B0604020202020204" pitchFamily="34" charset="0"/>
                      </a:endParaRPr>
                    </a:p>
                  </a:txBody>
                  <a:tcPr marL="0" marR="81000" marT="9525" marB="0" anchor="ctr">
                    <a:lnR w="12700" cap="flat" cmpd="sng" algn="ctr">
                      <a:solidFill>
                        <a:schemeClr val="tx1"/>
                      </a:solidFill>
                      <a:prstDash val="solid"/>
                      <a:round/>
                      <a:headEnd type="none" w="med" len="med"/>
                      <a:tailEnd type="none" w="med" len="med"/>
                    </a:lnR>
                    <a:noFill/>
                  </a:tcPr>
                </a:tc>
              </a:tr>
              <a:tr h="346975">
                <a:tc>
                  <a:txBody>
                    <a:bodyPr/>
                    <a:lstStyle/>
                    <a:p>
                      <a:pPr algn="ctr">
                        <a:spcAft>
                          <a:spcPts val="0"/>
                        </a:spcAft>
                      </a:pPr>
                      <a:r>
                        <a:rPr lang="el-GR" sz="1600" b="1" dirty="0">
                          <a:solidFill>
                            <a:schemeClr val="tx1"/>
                          </a:solidFill>
                          <a:effectLst/>
                          <a:latin typeface="+mj-lt"/>
                          <a:cs typeface="Arial" panose="020B0604020202020204" pitchFamily="34" charset="0"/>
                        </a:rPr>
                        <a:t> </a:t>
                      </a:r>
                      <a:endParaRPr lang="el-GR" sz="1600" b="1" dirty="0">
                        <a:solidFill>
                          <a:schemeClr val="tx1"/>
                        </a:solidFill>
                        <a:effectLst/>
                        <a:latin typeface="+mj-lt"/>
                        <a:ea typeface="Times New Roman" panose="02020603050405020304" pitchFamily="18" charset="0"/>
                        <a:cs typeface="Arial" panose="020B0604020202020204" pitchFamily="34" charset="0"/>
                      </a:endParaRPr>
                    </a:p>
                  </a:txBody>
                  <a:tcPr marL="7144" marR="7144" marT="9525" marB="0" anchor="ctr">
                    <a:lnL w="12700" cap="flat" cmpd="sng" algn="ctr">
                      <a:solidFill>
                        <a:schemeClr val="tx1"/>
                      </a:solidFill>
                      <a:prstDash val="solid"/>
                      <a:round/>
                      <a:headEnd type="none" w="med" len="med"/>
                      <a:tailEnd type="none" w="med" len="med"/>
                    </a:lnL>
                    <a:solidFill>
                      <a:schemeClr val="bg1">
                        <a:lumMod val="85000"/>
                      </a:schemeClr>
                    </a:solidFill>
                  </a:tcPr>
                </a:tc>
                <a:tc>
                  <a:txBody>
                    <a:bodyPr/>
                    <a:lstStyle/>
                    <a:p>
                      <a:pPr>
                        <a:spcAft>
                          <a:spcPts val="0"/>
                        </a:spcAft>
                      </a:pPr>
                      <a:r>
                        <a:rPr lang="el-GR" sz="1600" b="1" dirty="0">
                          <a:effectLst/>
                          <a:latin typeface="+mj-lt"/>
                          <a:cs typeface="Arial" panose="020B0604020202020204" pitchFamily="34" charset="0"/>
                        </a:rPr>
                        <a:t>Σύνολο Δανείων</a:t>
                      </a:r>
                      <a:endParaRPr lang="el-GR" sz="1600" b="1" dirty="0">
                        <a:effectLst/>
                        <a:latin typeface="+mj-lt"/>
                        <a:ea typeface="Times New Roman" panose="02020603050405020304" pitchFamily="18" charset="0"/>
                        <a:cs typeface="Arial" panose="020B0604020202020204" pitchFamily="34" charset="0"/>
                      </a:endParaRPr>
                    </a:p>
                  </a:txBody>
                  <a:tcPr marL="81000" marR="0" marT="9525" marB="0" anchor="ctr">
                    <a:solidFill>
                      <a:schemeClr val="bg1">
                        <a:lumMod val="85000"/>
                      </a:schemeClr>
                    </a:solidFill>
                  </a:tcPr>
                </a:tc>
                <a:tc>
                  <a:txBody>
                    <a:bodyPr/>
                    <a:lstStyle/>
                    <a:p>
                      <a:pPr marR="36195" algn="r">
                        <a:spcAft>
                          <a:spcPts val="0"/>
                        </a:spcAft>
                      </a:pPr>
                      <a:r>
                        <a:rPr lang="el-GR" sz="1600" b="1" dirty="0">
                          <a:effectLst/>
                          <a:latin typeface="+mj-lt"/>
                          <a:cs typeface="Arial" panose="020B0604020202020204" pitchFamily="34" charset="0"/>
                        </a:rPr>
                        <a:t>4.952.105,03</a:t>
                      </a:r>
                      <a:endParaRPr lang="el-GR" sz="1600" b="1" dirty="0">
                        <a:effectLst/>
                        <a:latin typeface="+mj-lt"/>
                        <a:ea typeface="Times New Roman" panose="02020603050405020304" pitchFamily="18" charset="0"/>
                        <a:cs typeface="Arial" panose="020B0604020202020204" pitchFamily="34" charset="0"/>
                      </a:endParaRPr>
                    </a:p>
                  </a:txBody>
                  <a:tcPr marL="0" marR="81000" marT="9525" marB="0" anchor="ctr">
                    <a:solidFill>
                      <a:schemeClr val="bg1">
                        <a:lumMod val="85000"/>
                      </a:schemeClr>
                    </a:solidFill>
                  </a:tcPr>
                </a:tc>
                <a:tc>
                  <a:txBody>
                    <a:bodyPr/>
                    <a:lstStyle/>
                    <a:p>
                      <a:pPr marR="36195" algn="r">
                        <a:spcAft>
                          <a:spcPts val="0"/>
                        </a:spcAft>
                      </a:pPr>
                      <a:r>
                        <a:rPr lang="el-GR" sz="1600" b="1" dirty="0">
                          <a:effectLst/>
                          <a:latin typeface="+mj-lt"/>
                          <a:cs typeface="Arial" panose="020B0604020202020204" pitchFamily="34" charset="0"/>
                        </a:rPr>
                        <a:t>4.710.254,15</a:t>
                      </a:r>
                      <a:endParaRPr lang="el-GR" sz="1600" b="1" dirty="0">
                        <a:effectLst/>
                        <a:latin typeface="+mj-lt"/>
                        <a:ea typeface="Times New Roman" panose="02020603050405020304" pitchFamily="18" charset="0"/>
                        <a:cs typeface="Arial" panose="020B0604020202020204" pitchFamily="34" charset="0"/>
                      </a:endParaRPr>
                    </a:p>
                  </a:txBody>
                  <a:tcPr marL="0" marR="81000" marT="9525" marB="0" anchor="ctr">
                    <a:lnR w="12700" cap="flat" cmpd="sng" algn="ctr">
                      <a:solidFill>
                        <a:schemeClr val="tx1"/>
                      </a:solidFill>
                      <a:prstDash val="solid"/>
                      <a:round/>
                      <a:headEnd type="none" w="med" len="med"/>
                      <a:tailEnd type="none" w="med" len="med"/>
                    </a:lnR>
                    <a:solidFill>
                      <a:schemeClr val="bg1">
                        <a:lumMod val="85000"/>
                      </a:schemeClr>
                    </a:solidFill>
                  </a:tcPr>
                </a:tc>
              </a:tr>
              <a:tr h="379985">
                <a:tc>
                  <a:txBody>
                    <a:bodyPr/>
                    <a:lstStyle/>
                    <a:p>
                      <a:pPr algn="ctr">
                        <a:spcAft>
                          <a:spcPts val="0"/>
                        </a:spcAft>
                      </a:pPr>
                      <a:r>
                        <a:rPr lang="el-GR" sz="1600" dirty="0">
                          <a:solidFill>
                            <a:schemeClr val="tx1"/>
                          </a:solidFill>
                          <a:effectLst/>
                          <a:latin typeface="+mj-lt"/>
                          <a:cs typeface="Arial" panose="020B0604020202020204" pitchFamily="34" charset="0"/>
                        </a:rPr>
                        <a:t>50</a:t>
                      </a:r>
                      <a:endParaRPr lang="el-GR" sz="1600" dirty="0">
                        <a:solidFill>
                          <a:schemeClr val="tx1"/>
                        </a:solidFill>
                        <a:effectLst/>
                        <a:latin typeface="+mj-lt"/>
                        <a:ea typeface="Times New Roman" panose="02020603050405020304" pitchFamily="18" charset="0"/>
                        <a:cs typeface="Arial" panose="020B0604020202020204" pitchFamily="34" charset="0"/>
                      </a:endParaRPr>
                    </a:p>
                  </a:txBody>
                  <a:tcPr marL="7144" marR="7144" marT="9525" marB="0" anchor="ctr">
                    <a:lnL w="12700" cap="flat" cmpd="sng" algn="ctr">
                      <a:solidFill>
                        <a:schemeClr val="tx1"/>
                      </a:solidFill>
                      <a:prstDash val="solid"/>
                      <a:round/>
                      <a:headEnd type="none" w="med" len="med"/>
                      <a:tailEnd type="none" w="med" len="med"/>
                    </a:lnL>
                    <a:noFill/>
                  </a:tcPr>
                </a:tc>
                <a:tc>
                  <a:txBody>
                    <a:bodyPr/>
                    <a:lstStyle/>
                    <a:p>
                      <a:pPr>
                        <a:spcAft>
                          <a:spcPts val="0"/>
                        </a:spcAft>
                      </a:pPr>
                      <a:r>
                        <a:rPr lang="el-GR" sz="1600" dirty="0">
                          <a:effectLst/>
                          <a:latin typeface="+mj-lt"/>
                          <a:cs typeface="Arial" panose="020B0604020202020204" pitchFamily="34" charset="0"/>
                        </a:rPr>
                        <a:t>Προμηθευτές</a:t>
                      </a:r>
                      <a:endParaRPr lang="el-GR" sz="1600" dirty="0">
                        <a:effectLst/>
                        <a:latin typeface="+mj-lt"/>
                        <a:ea typeface="Times New Roman" panose="02020603050405020304" pitchFamily="18" charset="0"/>
                        <a:cs typeface="Arial" panose="020B0604020202020204" pitchFamily="34" charset="0"/>
                      </a:endParaRPr>
                    </a:p>
                  </a:txBody>
                  <a:tcPr marL="81000" marR="0" marT="9525" marB="0" anchor="ctr">
                    <a:noFill/>
                  </a:tcPr>
                </a:tc>
                <a:tc>
                  <a:txBody>
                    <a:bodyPr/>
                    <a:lstStyle/>
                    <a:p>
                      <a:pPr marR="36195" algn="r">
                        <a:spcAft>
                          <a:spcPts val="0"/>
                        </a:spcAft>
                      </a:pPr>
                      <a:r>
                        <a:rPr lang="el-GR" sz="1600" dirty="0">
                          <a:effectLst/>
                          <a:latin typeface="+mj-lt"/>
                          <a:cs typeface="Arial" panose="020B0604020202020204" pitchFamily="34" charset="0"/>
                        </a:rPr>
                        <a:t>915.725,89</a:t>
                      </a:r>
                      <a:endParaRPr lang="el-GR" sz="1600" dirty="0">
                        <a:effectLst/>
                        <a:latin typeface="+mj-lt"/>
                        <a:ea typeface="Times New Roman" panose="02020603050405020304" pitchFamily="18" charset="0"/>
                        <a:cs typeface="Arial" panose="020B0604020202020204" pitchFamily="34" charset="0"/>
                      </a:endParaRPr>
                    </a:p>
                  </a:txBody>
                  <a:tcPr marL="0" marR="81000" marT="9525" marB="0" anchor="ctr">
                    <a:noFill/>
                  </a:tcPr>
                </a:tc>
                <a:tc>
                  <a:txBody>
                    <a:bodyPr/>
                    <a:lstStyle/>
                    <a:p>
                      <a:pPr marR="36195" algn="r">
                        <a:spcAft>
                          <a:spcPts val="0"/>
                        </a:spcAft>
                      </a:pPr>
                      <a:r>
                        <a:rPr lang="el-GR" sz="1600" dirty="0">
                          <a:effectLst/>
                          <a:latin typeface="+mj-lt"/>
                          <a:cs typeface="Arial" panose="020B0604020202020204" pitchFamily="34" charset="0"/>
                        </a:rPr>
                        <a:t>554.608,30</a:t>
                      </a:r>
                      <a:endParaRPr lang="el-GR" sz="1600" dirty="0">
                        <a:effectLst/>
                        <a:latin typeface="+mj-lt"/>
                        <a:ea typeface="Times New Roman" panose="02020603050405020304" pitchFamily="18" charset="0"/>
                        <a:cs typeface="Arial" panose="020B0604020202020204" pitchFamily="34" charset="0"/>
                      </a:endParaRPr>
                    </a:p>
                  </a:txBody>
                  <a:tcPr marL="0" marR="81000" marT="9525" marB="0" anchor="ctr">
                    <a:lnR w="12700" cap="flat" cmpd="sng" algn="ctr">
                      <a:solidFill>
                        <a:schemeClr val="tx1"/>
                      </a:solidFill>
                      <a:prstDash val="solid"/>
                      <a:round/>
                      <a:headEnd type="none" w="med" len="med"/>
                      <a:tailEnd type="none" w="med" len="med"/>
                    </a:lnR>
                    <a:noFill/>
                  </a:tcPr>
                </a:tc>
              </a:tr>
              <a:tr h="430924">
                <a:tc>
                  <a:txBody>
                    <a:bodyPr/>
                    <a:lstStyle/>
                    <a:p>
                      <a:pPr algn="ctr">
                        <a:spcAft>
                          <a:spcPts val="0"/>
                        </a:spcAft>
                      </a:pPr>
                      <a:r>
                        <a:rPr lang="el-GR" sz="1600" dirty="0">
                          <a:solidFill>
                            <a:schemeClr val="tx1"/>
                          </a:solidFill>
                          <a:effectLst/>
                          <a:latin typeface="+mj-lt"/>
                          <a:cs typeface="Arial" panose="020B0604020202020204" pitchFamily="34" charset="0"/>
                        </a:rPr>
                        <a:t>53</a:t>
                      </a:r>
                      <a:endParaRPr lang="el-GR" sz="1600" dirty="0">
                        <a:solidFill>
                          <a:schemeClr val="tx1"/>
                        </a:solidFill>
                        <a:effectLst/>
                        <a:latin typeface="+mj-lt"/>
                        <a:ea typeface="Times New Roman" panose="02020603050405020304" pitchFamily="18" charset="0"/>
                        <a:cs typeface="Arial" panose="020B0604020202020204" pitchFamily="34" charset="0"/>
                      </a:endParaRPr>
                    </a:p>
                  </a:txBody>
                  <a:tcPr marL="7144" marR="7144" marT="9525" marB="0" anchor="ctr">
                    <a:lnL w="12700" cap="flat" cmpd="sng" algn="ctr">
                      <a:solidFill>
                        <a:schemeClr val="tx1"/>
                      </a:solidFill>
                      <a:prstDash val="solid"/>
                      <a:round/>
                      <a:headEnd type="none" w="med" len="med"/>
                      <a:tailEnd type="none" w="med" len="med"/>
                    </a:lnL>
                    <a:noFill/>
                  </a:tcPr>
                </a:tc>
                <a:tc>
                  <a:txBody>
                    <a:bodyPr/>
                    <a:lstStyle/>
                    <a:p>
                      <a:pPr>
                        <a:spcAft>
                          <a:spcPts val="0"/>
                        </a:spcAft>
                      </a:pPr>
                      <a:r>
                        <a:rPr lang="el-GR" sz="1600" dirty="0">
                          <a:effectLst/>
                          <a:latin typeface="+mj-lt"/>
                          <a:cs typeface="Arial" panose="020B0604020202020204" pitchFamily="34" charset="0"/>
                        </a:rPr>
                        <a:t>Πιστωτές διάφοροι</a:t>
                      </a:r>
                      <a:endParaRPr lang="el-GR" sz="1600" dirty="0">
                        <a:effectLst/>
                        <a:latin typeface="+mj-lt"/>
                        <a:ea typeface="Times New Roman" panose="02020603050405020304" pitchFamily="18" charset="0"/>
                        <a:cs typeface="Arial" panose="020B0604020202020204" pitchFamily="34" charset="0"/>
                      </a:endParaRPr>
                    </a:p>
                  </a:txBody>
                  <a:tcPr marL="81000" marR="0" marT="9525" marB="0" anchor="ctr">
                    <a:noFill/>
                  </a:tcPr>
                </a:tc>
                <a:tc>
                  <a:txBody>
                    <a:bodyPr/>
                    <a:lstStyle/>
                    <a:p>
                      <a:pPr marR="36195" algn="r">
                        <a:spcAft>
                          <a:spcPts val="0"/>
                        </a:spcAft>
                      </a:pPr>
                      <a:r>
                        <a:rPr lang="el-GR" sz="1600" dirty="0">
                          <a:effectLst/>
                          <a:latin typeface="+mj-lt"/>
                          <a:cs typeface="Arial" panose="020B0604020202020204" pitchFamily="34" charset="0"/>
                        </a:rPr>
                        <a:t>196.551,20</a:t>
                      </a:r>
                      <a:endParaRPr lang="el-GR" sz="1600" dirty="0">
                        <a:effectLst/>
                        <a:latin typeface="+mj-lt"/>
                        <a:ea typeface="Times New Roman" panose="02020603050405020304" pitchFamily="18" charset="0"/>
                        <a:cs typeface="Arial" panose="020B0604020202020204" pitchFamily="34" charset="0"/>
                      </a:endParaRPr>
                    </a:p>
                  </a:txBody>
                  <a:tcPr marL="0" marR="81000" marT="9525" marB="0" anchor="ctr">
                    <a:noFill/>
                  </a:tcPr>
                </a:tc>
                <a:tc>
                  <a:txBody>
                    <a:bodyPr/>
                    <a:lstStyle/>
                    <a:p>
                      <a:pPr marR="36195" algn="r">
                        <a:spcAft>
                          <a:spcPts val="0"/>
                        </a:spcAft>
                      </a:pPr>
                      <a:r>
                        <a:rPr lang="el-GR" sz="1600" dirty="0">
                          <a:effectLst/>
                          <a:latin typeface="+mj-lt"/>
                          <a:cs typeface="Arial" panose="020B0604020202020204" pitchFamily="34" charset="0"/>
                        </a:rPr>
                        <a:t>210.610,84</a:t>
                      </a:r>
                      <a:endParaRPr lang="el-GR" sz="1600" dirty="0">
                        <a:effectLst/>
                        <a:latin typeface="+mj-lt"/>
                        <a:ea typeface="Times New Roman" panose="02020603050405020304" pitchFamily="18" charset="0"/>
                        <a:cs typeface="Arial" panose="020B0604020202020204" pitchFamily="34" charset="0"/>
                      </a:endParaRPr>
                    </a:p>
                  </a:txBody>
                  <a:tcPr marL="0" marR="81000" marT="9525" marB="0" anchor="ctr">
                    <a:lnR w="12700" cap="flat" cmpd="sng" algn="ctr">
                      <a:solidFill>
                        <a:schemeClr val="tx1"/>
                      </a:solidFill>
                      <a:prstDash val="solid"/>
                      <a:round/>
                      <a:headEnd type="none" w="med" len="med"/>
                      <a:tailEnd type="none" w="med" len="med"/>
                    </a:lnR>
                    <a:noFill/>
                  </a:tcPr>
                </a:tc>
              </a:tr>
              <a:tr h="388883">
                <a:tc>
                  <a:txBody>
                    <a:bodyPr/>
                    <a:lstStyle/>
                    <a:p>
                      <a:pPr algn="ctr">
                        <a:spcAft>
                          <a:spcPts val="0"/>
                        </a:spcAft>
                      </a:pPr>
                      <a:r>
                        <a:rPr lang="el-GR" sz="1600" dirty="0">
                          <a:solidFill>
                            <a:schemeClr val="tx1"/>
                          </a:solidFill>
                          <a:effectLst/>
                          <a:latin typeface="+mj-lt"/>
                          <a:cs typeface="Arial" panose="020B0604020202020204" pitchFamily="34" charset="0"/>
                        </a:rPr>
                        <a:t>54</a:t>
                      </a:r>
                      <a:endParaRPr lang="el-GR" sz="1600" dirty="0">
                        <a:solidFill>
                          <a:schemeClr val="tx1"/>
                        </a:solidFill>
                        <a:effectLst/>
                        <a:latin typeface="+mj-lt"/>
                        <a:ea typeface="Times New Roman" panose="02020603050405020304" pitchFamily="18" charset="0"/>
                        <a:cs typeface="Arial" panose="020B0604020202020204" pitchFamily="34" charset="0"/>
                      </a:endParaRPr>
                    </a:p>
                  </a:txBody>
                  <a:tcPr marL="7144" marR="7144" marT="9525" marB="0" anchor="ctr">
                    <a:lnL w="12700" cap="flat" cmpd="sng" algn="ctr">
                      <a:solidFill>
                        <a:schemeClr val="tx1"/>
                      </a:solidFill>
                      <a:prstDash val="solid"/>
                      <a:round/>
                      <a:headEnd type="none" w="med" len="med"/>
                      <a:tailEnd type="none" w="med" len="med"/>
                    </a:lnL>
                    <a:noFill/>
                  </a:tcPr>
                </a:tc>
                <a:tc>
                  <a:txBody>
                    <a:bodyPr/>
                    <a:lstStyle/>
                    <a:p>
                      <a:pPr>
                        <a:spcAft>
                          <a:spcPts val="0"/>
                        </a:spcAft>
                      </a:pPr>
                      <a:r>
                        <a:rPr lang="el-GR" sz="1600" dirty="0">
                          <a:effectLst/>
                          <a:latin typeface="+mj-lt"/>
                          <a:cs typeface="Arial" panose="020B0604020202020204" pitchFamily="34" charset="0"/>
                        </a:rPr>
                        <a:t>Φόροι-Τέλη</a:t>
                      </a:r>
                      <a:endParaRPr lang="el-GR" sz="1600" dirty="0">
                        <a:effectLst/>
                        <a:latin typeface="+mj-lt"/>
                        <a:ea typeface="Times New Roman" panose="02020603050405020304" pitchFamily="18" charset="0"/>
                        <a:cs typeface="Arial" panose="020B0604020202020204" pitchFamily="34" charset="0"/>
                      </a:endParaRPr>
                    </a:p>
                  </a:txBody>
                  <a:tcPr marL="81000" marR="0" marT="9525" marB="0" anchor="ctr">
                    <a:noFill/>
                  </a:tcPr>
                </a:tc>
                <a:tc>
                  <a:txBody>
                    <a:bodyPr/>
                    <a:lstStyle/>
                    <a:p>
                      <a:pPr marR="36195" algn="r">
                        <a:spcAft>
                          <a:spcPts val="0"/>
                        </a:spcAft>
                      </a:pPr>
                      <a:r>
                        <a:rPr lang="el-GR" sz="1600" dirty="0">
                          <a:effectLst/>
                          <a:latin typeface="+mj-lt"/>
                          <a:cs typeface="Arial" panose="020B0604020202020204" pitchFamily="34" charset="0"/>
                        </a:rPr>
                        <a:t>98.940,96</a:t>
                      </a:r>
                      <a:endParaRPr lang="el-GR" sz="1600" dirty="0">
                        <a:effectLst/>
                        <a:latin typeface="+mj-lt"/>
                        <a:ea typeface="Times New Roman" panose="02020603050405020304" pitchFamily="18" charset="0"/>
                        <a:cs typeface="Arial" panose="020B0604020202020204" pitchFamily="34" charset="0"/>
                      </a:endParaRPr>
                    </a:p>
                  </a:txBody>
                  <a:tcPr marL="0" marR="81000" marT="9525" marB="0" anchor="ctr">
                    <a:noFill/>
                  </a:tcPr>
                </a:tc>
                <a:tc>
                  <a:txBody>
                    <a:bodyPr/>
                    <a:lstStyle/>
                    <a:p>
                      <a:pPr marR="36195" algn="r">
                        <a:spcAft>
                          <a:spcPts val="0"/>
                        </a:spcAft>
                      </a:pPr>
                      <a:r>
                        <a:rPr lang="el-GR" sz="1600" dirty="0">
                          <a:effectLst/>
                          <a:latin typeface="+mj-lt"/>
                          <a:cs typeface="Arial" panose="020B0604020202020204" pitchFamily="34" charset="0"/>
                        </a:rPr>
                        <a:t>15.929,82</a:t>
                      </a:r>
                      <a:endParaRPr lang="el-GR" sz="1600" dirty="0">
                        <a:effectLst/>
                        <a:latin typeface="+mj-lt"/>
                        <a:ea typeface="Times New Roman" panose="02020603050405020304" pitchFamily="18" charset="0"/>
                        <a:cs typeface="Arial" panose="020B0604020202020204" pitchFamily="34" charset="0"/>
                      </a:endParaRPr>
                    </a:p>
                  </a:txBody>
                  <a:tcPr marL="0" marR="81000" marT="9525" marB="0" anchor="ctr">
                    <a:lnR w="12700" cap="flat" cmpd="sng" algn="ctr">
                      <a:solidFill>
                        <a:schemeClr val="tx1"/>
                      </a:solidFill>
                      <a:prstDash val="solid"/>
                      <a:round/>
                      <a:headEnd type="none" w="med" len="med"/>
                      <a:tailEnd type="none" w="med" len="med"/>
                    </a:lnR>
                    <a:noFill/>
                  </a:tcPr>
                </a:tc>
              </a:tr>
              <a:tr h="268327">
                <a:tc>
                  <a:txBody>
                    <a:bodyPr/>
                    <a:lstStyle/>
                    <a:p>
                      <a:pPr algn="ctr">
                        <a:spcAft>
                          <a:spcPts val="0"/>
                        </a:spcAft>
                      </a:pPr>
                      <a:r>
                        <a:rPr lang="el-GR" sz="1600" dirty="0">
                          <a:solidFill>
                            <a:schemeClr val="tx1"/>
                          </a:solidFill>
                          <a:effectLst/>
                          <a:latin typeface="+mj-lt"/>
                          <a:cs typeface="Arial" panose="020B0604020202020204" pitchFamily="34" charset="0"/>
                        </a:rPr>
                        <a:t>55</a:t>
                      </a:r>
                      <a:endParaRPr lang="el-GR" sz="1600" dirty="0">
                        <a:solidFill>
                          <a:schemeClr val="tx1"/>
                        </a:solidFill>
                        <a:effectLst/>
                        <a:latin typeface="+mj-lt"/>
                        <a:ea typeface="Times New Roman" panose="02020603050405020304" pitchFamily="18" charset="0"/>
                        <a:cs typeface="Arial" panose="020B0604020202020204" pitchFamily="34" charset="0"/>
                      </a:endParaRPr>
                    </a:p>
                  </a:txBody>
                  <a:tcPr marL="7144" marR="7144" marT="9525" marB="0" anchor="ctr">
                    <a:lnL w="12700" cap="flat" cmpd="sng" algn="ctr">
                      <a:solidFill>
                        <a:schemeClr val="tx1"/>
                      </a:solidFill>
                      <a:prstDash val="solid"/>
                      <a:round/>
                      <a:headEnd type="none" w="med" len="med"/>
                      <a:tailEnd type="none" w="med" len="med"/>
                    </a:lnL>
                    <a:noFill/>
                  </a:tcPr>
                </a:tc>
                <a:tc>
                  <a:txBody>
                    <a:bodyPr/>
                    <a:lstStyle/>
                    <a:p>
                      <a:pPr>
                        <a:spcAft>
                          <a:spcPts val="0"/>
                        </a:spcAft>
                      </a:pPr>
                      <a:r>
                        <a:rPr lang="el-GR" sz="1600" dirty="0">
                          <a:effectLst/>
                          <a:latin typeface="+mj-lt"/>
                          <a:cs typeface="Arial" panose="020B0604020202020204" pitchFamily="34" charset="0"/>
                        </a:rPr>
                        <a:t>Ασφαλιστικοί Οργανισμοί</a:t>
                      </a:r>
                      <a:endParaRPr lang="el-GR" sz="1600" dirty="0">
                        <a:effectLst/>
                        <a:latin typeface="+mj-lt"/>
                        <a:ea typeface="Times New Roman" panose="02020603050405020304" pitchFamily="18" charset="0"/>
                        <a:cs typeface="Arial" panose="020B0604020202020204" pitchFamily="34" charset="0"/>
                      </a:endParaRPr>
                    </a:p>
                  </a:txBody>
                  <a:tcPr marL="81000" marR="0" marT="9525" marB="0" anchor="ctr">
                    <a:noFill/>
                  </a:tcPr>
                </a:tc>
                <a:tc>
                  <a:txBody>
                    <a:bodyPr/>
                    <a:lstStyle/>
                    <a:p>
                      <a:pPr marR="36195" algn="r">
                        <a:spcAft>
                          <a:spcPts val="0"/>
                        </a:spcAft>
                      </a:pPr>
                      <a:r>
                        <a:rPr lang="el-GR" sz="1600">
                          <a:effectLst/>
                          <a:latin typeface="+mj-lt"/>
                          <a:cs typeface="Arial" panose="020B0604020202020204" pitchFamily="34" charset="0"/>
                        </a:rPr>
                        <a:t>41.022,96</a:t>
                      </a:r>
                      <a:endParaRPr lang="el-GR" sz="1600">
                        <a:effectLst/>
                        <a:latin typeface="+mj-lt"/>
                        <a:ea typeface="Times New Roman" panose="02020603050405020304" pitchFamily="18" charset="0"/>
                        <a:cs typeface="Arial" panose="020B0604020202020204" pitchFamily="34" charset="0"/>
                      </a:endParaRPr>
                    </a:p>
                  </a:txBody>
                  <a:tcPr marL="0" marR="81000" marT="9525" marB="0" anchor="ctr">
                    <a:noFill/>
                  </a:tcPr>
                </a:tc>
                <a:tc>
                  <a:txBody>
                    <a:bodyPr/>
                    <a:lstStyle/>
                    <a:p>
                      <a:pPr marR="36195" algn="r">
                        <a:spcAft>
                          <a:spcPts val="0"/>
                        </a:spcAft>
                      </a:pPr>
                      <a:r>
                        <a:rPr lang="el-GR" sz="1600" dirty="0">
                          <a:effectLst/>
                          <a:latin typeface="+mj-lt"/>
                          <a:cs typeface="Arial" panose="020B0604020202020204" pitchFamily="34" charset="0"/>
                        </a:rPr>
                        <a:t>54.257,68</a:t>
                      </a:r>
                      <a:endParaRPr lang="el-GR" sz="1600" dirty="0">
                        <a:effectLst/>
                        <a:latin typeface="+mj-lt"/>
                        <a:ea typeface="Times New Roman" panose="02020603050405020304" pitchFamily="18" charset="0"/>
                        <a:cs typeface="Arial" panose="020B0604020202020204" pitchFamily="34" charset="0"/>
                      </a:endParaRPr>
                    </a:p>
                  </a:txBody>
                  <a:tcPr marL="0" marR="81000" marT="9525" marB="0" anchor="ctr">
                    <a:lnR w="12700" cap="flat" cmpd="sng" algn="ctr">
                      <a:solidFill>
                        <a:schemeClr val="tx1"/>
                      </a:solidFill>
                      <a:prstDash val="solid"/>
                      <a:round/>
                      <a:headEnd type="none" w="med" len="med"/>
                      <a:tailEnd type="none" w="med" len="med"/>
                    </a:lnR>
                    <a:noFill/>
                  </a:tcPr>
                </a:tc>
              </a:tr>
              <a:tr h="481140">
                <a:tc>
                  <a:txBody>
                    <a:bodyPr/>
                    <a:lstStyle/>
                    <a:p>
                      <a:pPr>
                        <a:spcAft>
                          <a:spcPts val="0"/>
                        </a:spcAft>
                      </a:pPr>
                      <a:r>
                        <a:rPr lang="el-GR" sz="1600" b="1" dirty="0">
                          <a:solidFill>
                            <a:schemeClr val="tx1"/>
                          </a:solidFill>
                          <a:effectLst/>
                          <a:latin typeface="+mj-lt"/>
                          <a:cs typeface="Arial" panose="020B0604020202020204" pitchFamily="34" charset="0"/>
                        </a:rPr>
                        <a:t> </a:t>
                      </a:r>
                      <a:endParaRPr lang="el-GR" sz="1600" b="1" dirty="0">
                        <a:solidFill>
                          <a:schemeClr val="tx1"/>
                        </a:solidFill>
                        <a:effectLst/>
                        <a:latin typeface="+mj-lt"/>
                        <a:ea typeface="Times New Roman" panose="02020603050405020304" pitchFamily="18" charset="0"/>
                        <a:cs typeface="Arial" panose="020B0604020202020204" pitchFamily="34" charset="0"/>
                      </a:endParaRPr>
                    </a:p>
                  </a:txBody>
                  <a:tcPr marL="7144" marR="7144" marT="9525" marB="0" anchor="ctr">
                    <a:lnL w="12700" cap="flat" cmpd="sng" algn="ctr">
                      <a:solidFill>
                        <a:schemeClr val="tx1"/>
                      </a:solidFill>
                      <a:prstDash val="solid"/>
                      <a:round/>
                      <a:headEnd type="none" w="med" len="med"/>
                      <a:tailEnd type="none" w="med" len="med"/>
                    </a:lnL>
                    <a:solidFill>
                      <a:schemeClr val="bg1">
                        <a:lumMod val="85000"/>
                      </a:schemeClr>
                    </a:solidFill>
                  </a:tcPr>
                </a:tc>
                <a:tc>
                  <a:txBody>
                    <a:bodyPr/>
                    <a:lstStyle/>
                    <a:p>
                      <a:pPr>
                        <a:spcAft>
                          <a:spcPts val="0"/>
                        </a:spcAft>
                      </a:pPr>
                      <a:r>
                        <a:rPr lang="el-GR" sz="1600" b="1" dirty="0">
                          <a:effectLst/>
                          <a:latin typeface="+mj-lt"/>
                          <a:cs typeface="Arial" panose="020B0604020202020204" pitchFamily="34" charset="0"/>
                        </a:rPr>
                        <a:t>Σύνολο Βραχυπρόθεσμων Υποχρεώσεων</a:t>
                      </a:r>
                      <a:endParaRPr lang="el-GR" sz="1600" b="1" dirty="0">
                        <a:effectLst/>
                        <a:latin typeface="+mj-lt"/>
                        <a:ea typeface="Times New Roman" panose="02020603050405020304" pitchFamily="18" charset="0"/>
                        <a:cs typeface="Arial" panose="020B0604020202020204" pitchFamily="34" charset="0"/>
                      </a:endParaRPr>
                    </a:p>
                  </a:txBody>
                  <a:tcPr marL="81000" marR="0" marT="9525" marB="0" anchor="ctr">
                    <a:solidFill>
                      <a:schemeClr val="bg1">
                        <a:lumMod val="85000"/>
                      </a:schemeClr>
                    </a:solidFill>
                  </a:tcPr>
                </a:tc>
                <a:tc>
                  <a:txBody>
                    <a:bodyPr/>
                    <a:lstStyle/>
                    <a:p>
                      <a:pPr marR="36195" algn="r">
                        <a:spcAft>
                          <a:spcPts val="0"/>
                        </a:spcAft>
                      </a:pPr>
                      <a:r>
                        <a:rPr lang="el-GR" sz="1600" b="1" dirty="0">
                          <a:effectLst/>
                          <a:latin typeface="+mj-lt"/>
                          <a:cs typeface="Arial" panose="020B0604020202020204" pitchFamily="34" charset="0"/>
                        </a:rPr>
                        <a:t>1.252.241,01</a:t>
                      </a:r>
                      <a:endParaRPr lang="el-GR" sz="1600" b="1" dirty="0">
                        <a:effectLst/>
                        <a:latin typeface="+mj-lt"/>
                        <a:ea typeface="Times New Roman" panose="02020603050405020304" pitchFamily="18" charset="0"/>
                        <a:cs typeface="Arial" panose="020B0604020202020204" pitchFamily="34" charset="0"/>
                      </a:endParaRPr>
                    </a:p>
                  </a:txBody>
                  <a:tcPr marL="0" marR="81000" marT="9525" marB="0" anchor="ctr">
                    <a:solidFill>
                      <a:schemeClr val="bg1">
                        <a:lumMod val="85000"/>
                      </a:schemeClr>
                    </a:solidFill>
                  </a:tcPr>
                </a:tc>
                <a:tc>
                  <a:txBody>
                    <a:bodyPr/>
                    <a:lstStyle/>
                    <a:p>
                      <a:pPr marR="36195" algn="r">
                        <a:spcAft>
                          <a:spcPts val="0"/>
                        </a:spcAft>
                      </a:pPr>
                      <a:r>
                        <a:rPr lang="el-GR" sz="1600" b="1" dirty="0">
                          <a:effectLst/>
                          <a:latin typeface="+mj-lt"/>
                          <a:cs typeface="Arial" panose="020B0604020202020204" pitchFamily="34" charset="0"/>
                        </a:rPr>
                        <a:t>835.406,64</a:t>
                      </a:r>
                      <a:endParaRPr lang="el-GR" sz="1600" b="1" dirty="0">
                        <a:effectLst/>
                        <a:latin typeface="+mj-lt"/>
                        <a:ea typeface="Times New Roman" panose="02020603050405020304" pitchFamily="18" charset="0"/>
                        <a:cs typeface="Arial" panose="020B0604020202020204" pitchFamily="34" charset="0"/>
                      </a:endParaRPr>
                    </a:p>
                  </a:txBody>
                  <a:tcPr marL="0" marR="81000" marT="9525" marB="0" anchor="ctr">
                    <a:lnR w="12700" cap="flat" cmpd="sng" algn="ctr">
                      <a:solidFill>
                        <a:schemeClr val="tx1"/>
                      </a:solidFill>
                      <a:prstDash val="solid"/>
                      <a:round/>
                      <a:headEnd type="none" w="med" len="med"/>
                      <a:tailEnd type="none" w="med" len="med"/>
                    </a:lnR>
                    <a:solidFill>
                      <a:schemeClr val="bg1">
                        <a:lumMod val="85000"/>
                      </a:schemeClr>
                    </a:solidFill>
                  </a:tcPr>
                </a:tc>
              </a:tr>
              <a:tr h="444128">
                <a:tc>
                  <a:txBody>
                    <a:bodyPr/>
                    <a:lstStyle/>
                    <a:p>
                      <a:pPr>
                        <a:spcAft>
                          <a:spcPts val="0"/>
                        </a:spcAft>
                      </a:pPr>
                      <a:r>
                        <a:rPr lang="el-GR" sz="1600" b="1" dirty="0">
                          <a:solidFill>
                            <a:schemeClr val="tx1"/>
                          </a:solidFill>
                          <a:effectLst/>
                          <a:latin typeface="+mj-lt"/>
                          <a:cs typeface="Arial" panose="020B0604020202020204" pitchFamily="34" charset="0"/>
                        </a:rPr>
                        <a:t> </a:t>
                      </a:r>
                      <a:endParaRPr lang="el-GR" sz="1600" b="1" dirty="0">
                        <a:solidFill>
                          <a:schemeClr val="tx1"/>
                        </a:solidFill>
                        <a:effectLst/>
                        <a:latin typeface="+mj-lt"/>
                        <a:ea typeface="Times New Roman" panose="02020603050405020304" pitchFamily="18" charset="0"/>
                        <a:cs typeface="Arial" panose="020B0604020202020204" pitchFamily="34" charset="0"/>
                      </a:endParaRPr>
                    </a:p>
                  </a:txBody>
                  <a:tcPr marL="7144" marR="7144" marT="9525"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spcAft>
                          <a:spcPts val="0"/>
                        </a:spcAft>
                      </a:pPr>
                      <a:r>
                        <a:rPr lang="el-GR" sz="1600" b="1" dirty="0">
                          <a:effectLst/>
                          <a:latin typeface="+mj-lt"/>
                          <a:cs typeface="Arial" panose="020B0604020202020204" pitchFamily="34" charset="0"/>
                        </a:rPr>
                        <a:t>Σύνολο Υποχρεώσεων</a:t>
                      </a:r>
                      <a:endParaRPr lang="el-GR" sz="1600" b="1" dirty="0">
                        <a:effectLst/>
                        <a:latin typeface="+mj-lt"/>
                        <a:ea typeface="Times New Roman" panose="02020603050405020304" pitchFamily="18" charset="0"/>
                        <a:cs typeface="Arial" panose="020B0604020202020204" pitchFamily="34" charset="0"/>
                      </a:endParaRPr>
                    </a:p>
                  </a:txBody>
                  <a:tcPr marL="81000" marR="0" marT="9525" marB="0" anchor="ctr">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R="36195" algn="r">
                        <a:spcAft>
                          <a:spcPts val="0"/>
                        </a:spcAft>
                      </a:pPr>
                      <a:r>
                        <a:rPr lang="el-GR" sz="1600" b="1" dirty="0">
                          <a:effectLst/>
                          <a:latin typeface="+mj-lt"/>
                          <a:cs typeface="Arial" panose="020B0604020202020204" pitchFamily="34" charset="0"/>
                        </a:rPr>
                        <a:t>6.204.346,04</a:t>
                      </a:r>
                      <a:endParaRPr lang="el-GR" sz="1600" b="1" dirty="0">
                        <a:effectLst/>
                        <a:latin typeface="+mj-lt"/>
                        <a:ea typeface="Times New Roman" panose="02020603050405020304" pitchFamily="18" charset="0"/>
                        <a:cs typeface="Arial" panose="020B0604020202020204" pitchFamily="34" charset="0"/>
                      </a:endParaRPr>
                    </a:p>
                  </a:txBody>
                  <a:tcPr marL="0" marR="81000" marT="9525" marB="0" anchor="ctr">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R="36195" algn="r">
                        <a:spcAft>
                          <a:spcPts val="0"/>
                        </a:spcAft>
                      </a:pPr>
                      <a:r>
                        <a:rPr lang="el-GR" sz="1600" b="1" dirty="0">
                          <a:effectLst/>
                          <a:latin typeface="+mj-lt"/>
                          <a:cs typeface="Arial" panose="020B0604020202020204" pitchFamily="34" charset="0"/>
                        </a:rPr>
                        <a:t>5.545.660,79</a:t>
                      </a:r>
                      <a:endParaRPr lang="el-GR" sz="1600" b="1" dirty="0">
                        <a:effectLst/>
                        <a:latin typeface="+mj-lt"/>
                        <a:ea typeface="Times New Roman" panose="02020603050405020304" pitchFamily="18" charset="0"/>
                        <a:cs typeface="Arial" panose="020B0604020202020204" pitchFamily="34" charset="0"/>
                      </a:endParaRPr>
                    </a:p>
                  </a:txBody>
                  <a:tcPr marL="0" marR="81000" marT="9525"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85000"/>
                      </a:schemeClr>
                    </a:solidFill>
                  </a:tcPr>
                </a:tc>
              </a:tr>
            </a:tbl>
          </a:graphicData>
        </a:graphic>
      </p:graphicFrame>
    </p:spTree>
    <p:extLst>
      <p:ext uri="{BB962C8B-B14F-4D97-AF65-F5344CB8AC3E}">
        <p14:creationId xmlns:p14="http://schemas.microsoft.com/office/powerpoint/2010/main" val="1285724852"/>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lgn="ctr" defTabSz="457200" rtl="0">
              <a:spcBef>
                <a:spcPct val="0"/>
              </a:spcBef>
            </a:pPr>
            <a:r>
              <a:rPr lang="en-US" sz="3200" b="1" dirty="0">
                <a:latin typeface="+mj-lt"/>
              </a:rPr>
              <a:t>V</a:t>
            </a:r>
            <a:r>
              <a:rPr lang="el-GR" sz="3200" b="1" dirty="0">
                <a:latin typeface="+mj-lt"/>
              </a:rPr>
              <a:t>.  ΕΡΓΑ ΚΑΙ ΥΠΟΔΟΜΕΣ</a:t>
            </a:r>
            <a:r>
              <a:rPr lang="el-GR" sz="1200" b="1" dirty="0"/>
              <a:t/>
            </a:r>
            <a:br>
              <a:rPr lang="el-GR" sz="1200" b="1" dirty="0"/>
            </a:br>
            <a:endParaRPr lang="en-US" dirty="0"/>
          </a:p>
        </p:txBody>
      </p:sp>
      <p:sp>
        <p:nvSpPr>
          <p:cNvPr id="3" name="Content Placeholder 2"/>
          <p:cNvSpPr>
            <a:spLocks noGrp="1"/>
          </p:cNvSpPr>
          <p:nvPr>
            <p:ph idx="1"/>
          </p:nvPr>
        </p:nvSpPr>
        <p:spPr>
          <a:xfrm>
            <a:off x="457199" y="1102313"/>
            <a:ext cx="8348355" cy="5547506"/>
          </a:xfrm>
        </p:spPr>
        <p:txBody>
          <a:bodyPr>
            <a:normAutofit fontScale="40000" lnSpcReduction="20000"/>
          </a:bodyPr>
          <a:lstStyle/>
          <a:p>
            <a:pPr marL="0" indent="0">
              <a:buNone/>
            </a:pPr>
            <a:r>
              <a:rPr lang="el-GR" sz="6000" dirty="0" smtClean="0"/>
              <a:t>Το 2016-2017 η </a:t>
            </a:r>
            <a:r>
              <a:rPr lang="el-GR" sz="6000" dirty="0"/>
              <a:t>Τεχνική Υπηρεσία </a:t>
            </a:r>
            <a:r>
              <a:rPr lang="el-GR" sz="6000" dirty="0" smtClean="0"/>
              <a:t>εκπόνησε </a:t>
            </a:r>
            <a:r>
              <a:rPr lang="el-GR" sz="6000" dirty="0"/>
              <a:t>μελέτες για έργα </a:t>
            </a:r>
            <a:r>
              <a:rPr lang="el-GR" sz="6000" dirty="0" smtClean="0"/>
              <a:t> προϋπολογισμού </a:t>
            </a:r>
            <a:r>
              <a:rPr lang="el-GR" sz="6000" b="1" dirty="0" smtClean="0">
                <a:solidFill>
                  <a:srgbClr val="FF0000"/>
                </a:solidFill>
              </a:rPr>
              <a:t>12.000.000 €</a:t>
            </a:r>
          </a:p>
          <a:p>
            <a:pPr marL="0" indent="0">
              <a:buNone/>
            </a:pPr>
            <a:r>
              <a:rPr lang="el-GR" sz="6000" dirty="0" smtClean="0"/>
              <a:t>Δημοπρατήθηκαν έργα </a:t>
            </a:r>
            <a:r>
              <a:rPr lang="el-GR" sz="6000" dirty="0"/>
              <a:t>αξίας </a:t>
            </a:r>
            <a:r>
              <a:rPr lang="el-GR" sz="6000" b="1" dirty="0" smtClean="0">
                <a:solidFill>
                  <a:srgbClr val="FF0000"/>
                </a:solidFill>
              </a:rPr>
              <a:t>2.779.000 </a:t>
            </a:r>
            <a:r>
              <a:rPr lang="el-GR" sz="6000" b="1" dirty="0">
                <a:solidFill>
                  <a:srgbClr val="FF0000"/>
                </a:solidFill>
              </a:rPr>
              <a:t>€</a:t>
            </a:r>
            <a:r>
              <a:rPr lang="el-GR" sz="6000" dirty="0">
                <a:solidFill>
                  <a:srgbClr val="FF0000"/>
                </a:solidFill>
              </a:rPr>
              <a:t> </a:t>
            </a:r>
          </a:p>
          <a:p>
            <a:endParaRPr lang="el-GR" dirty="0" smtClean="0"/>
          </a:p>
          <a:p>
            <a:pPr marL="0" indent="0">
              <a:spcAft>
                <a:spcPts val="600"/>
              </a:spcAft>
              <a:buNone/>
            </a:pPr>
            <a:r>
              <a:rPr lang="el-GR" sz="5000" dirty="0" smtClean="0"/>
              <a:t>Ολοκληρώθηκαν 15 έργα και 6 μελέτες προϋπολογισμού </a:t>
            </a:r>
            <a:r>
              <a:rPr lang="el-GR" sz="5000" b="1" dirty="0" smtClean="0">
                <a:solidFill>
                  <a:srgbClr val="FF0000"/>
                </a:solidFill>
              </a:rPr>
              <a:t>4.523.000 €</a:t>
            </a:r>
            <a:r>
              <a:rPr lang="el-GR" sz="5000" dirty="0" smtClean="0"/>
              <a:t> </a:t>
            </a:r>
          </a:p>
          <a:p>
            <a:pPr marL="0" indent="0">
              <a:spcAft>
                <a:spcPts val="600"/>
              </a:spcAft>
              <a:buNone/>
            </a:pPr>
            <a:r>
              <a:rPr lang="el-GR" sz="5000" dirty="0" smtClean="0"/>
              <a:t>Ενδεικτικά:</a:t>
            </a:r>
            <a:endParaRPr lang="el-GR" sz="5000" dirty="0"/>
          </a:p>
          <a:p>
            <a:pPr lvl="0"/>
            <a:r>
              <a:rPr lang="el-GR" sz="5000" dirty="0"/>
              <a:t>Ανάπλαση κοινοχρήστων </a:t>
            </a:r>
            <a:r>
              <a:rPr lang="el-GR" sz="5000" dirty="0" smtClean="0"/>
              <a:t>χώρων (οικισμού </a:t>
            </a:r>
            <a:r>
              <a:rPr lang="el-GR" sz="5000" dirty="0"/>
              <a:t>Ελικώνα και </a:t>
            </a:r>
            <a:r>
              <a:rPr lang="el-GR" sz="5000" dirty="0" smtClean="0"/>
              <a:t>πλατείας </a:t>
            </a:r>
            <a:r>
              <a:rPr lang="el-GR" sz="5000" dirty="0"/>
              <a:t>Τ.Κ. Αγίου Γεωργίου</a:t>
            </a:r>
            <a:r>
              <a:rPr lang="el-GR" sz="5000" dirty="0" smtClean="0"/>
              <a:t>): </a:t>
            </a:r>
            <a:r>
              <a:rPr lang="el-GR" sz="5000" b="1" dirty="0" smtClean="0">
                <a:solidFill>
                  <a:srgbClr val="FF0000"/>
                </a:solidFill>
              </a:rPr>
              <a:t>707.000 </a:t>
            </a:r>
            <a:r>
              <a:rPr lang="el-GR" sz="5000" b="1" dirty="0">
                <a:solidFill>
                  <a:srgbClr val="FF0000"/>
                </a:solidFill>
              </a:rPr>
              <a:t>€</a:t>
            </a:r>
          </a:p>
          <a:p>
            <a:pPr lvl="0"/>
            <a:r>
              <a:rPr lang="el-GR" sz="5000" dirty="0"/>
              <a:t>Βελτίωση του οδικού </a:t>
            </a:r>
            <a:r>
              <a:rPr lang="el-GR" sz="5000" dirty="0" smtClean="0"/>
              <a:t>δικτύου (</a:t>
            </a:r>
            <a:r>
              <a:rPr lang="el-GR" sz="5000" dirty="0"/>
              <a:t>οδοποιία – </a:t>
            </a:r>
            <a:r>
              <a:rPr lang="el-GR" sz="5000" dirty="0" smtClean="0"/>
              <a:t>πεζοδρόμια): </a:t>
            </a:r>
            <a:r>
              <a:rPr lang="el-GR" sz="5000" b="1" dirty="0" smtClean="0">
                <a:solidFill>
                  <a:srgbClr val="FF0000"/>
                </a:solidFill>
              </a:rPr>
              <a:t>721.000 </a:t>
            </a:r>
            <a:r>
              <a:rPr lang="el-GR" sz="5000" b="1" dirty="0">
                <a:solidFill>
                  <a:srgbClr val="FF0000"/>
                </a:solidFill>
              </a:rPr>
              <a:t>€</a:t>
            </a:r>
          </a:p>
          <a:p>
            <a:pPr lvl="0"/>
            <a:r>
              <a:rPr lang="el-GR" sz="5000" dirty="0"/>
              <a:t>Βελτίωση </a:t>
            </a:r>
            <a:r>
              <a:rPr lang="el-GR" sz="5000" dirty="0" smtClean="0"/>
              <a:t>ηλεκτροφωτισμού (</a:t>
            </a:r>
            <a:r>
              <a:rPr lang="el-GR" sz="5000" dirty="0"/>
              <a:t>οδός Γεωργαντά, επεκτάσεις κλπ</a:t>
            </a:r>
            <a:r>
              <a:rPr lang="el-GR" sz="5000" dirty="0" smtClean="0"/>
              <a:t>): </a:t>
            </a:r>
            <a:r>
              <a:rPr lang="el-GR" sz="5000" b="1" dirty="0" smtClean="0">
                <a:solidFill>
                  <a:srgbClr val="FF0000"/>
                </a:solidFill>
              </a:rPr>
              <a:t>109.000 €</a:t>
            </a:r>
            <a:endParaRPr lang="el-GR" sz="5000" b="1" dirty="0">
              <a:solidFill>
                <a:srgbClr val="FF0000"/>
              </a:solidFill>
            </a:endParaRPr>
          </a:p>
          <a:p>
            <a:pPr lvl="0"/>
            <a:r>
              <a:rPr lang="el-GR" sz="5000" dirty="0"/>
              <a:t>Αναβάθμιση πυροπροστασίας Κλειστού Γυμναστηρίου </a:t>
            </a:r>
            <a:r>
              <a:rPr lang="el-GR" sz="5000" dirty="0" smtClean="0"/>
              <a:t>Λιβαδειάς: </a:t>
            </a:r>
            <a:r>
              <a:rPr lang="el-GR" sz="5000" b="1" dirty="0" smtClean="0">
                <a:solidFill>
                  <a:srgbClr val="FF0000"/>
                </a:solidFill>
              </a:rPr>
              <a:t>83.000 </a:t>
            </a:r>
            <a:r>
              <a:rPr lang="el-GR" sz="5000" b="1" dirty="0">
                <a:solidFill>
                  <a:srgbClr val="FF0000"/>
                </a:solidFill>
              </a:rPr>
              <a:t>€</a:t>
            </a:r>
          </a:p>
          <a:p>
            <a:pPr lvl="0"/>
            <a:r>
              <a:rPr lang="el-GR" sz="5000" dirty="0"/>
              <a:t>Αποκατάσταση ζημιών από </a:t>
            </a:r>
            <a:r>
              <a:rPr lang="el-GR" sz="5000" dirty="0" smtClean="0"/>
              <a:t>θεομηνία: </a:t>
            </a:r>
            <a:r>
              <a:rPr lang="el-GR" sz="5000" b="1" dirty="0" smtClean="0">
                <a:solidFill>
                  <a:srgbClr val="FF0000"/>
                </a:solidFill>
              </a:rPr>
              <a:t>79.000 </a:t>
            </a:r>
            <a:r>
              <a:rPr lang="el-GR" sz="5000" b="1" dirty="0">
                <a:solidFill>
                  <a:srgbClr val="FF0000"/>
                </a:solidFill>
              </a:rPr>
              <a:t>€</a:t>
            </a:r>
          </a:p>
          <a:p>
            <a:pPr lvl="0"/>
            <a:r>
              <a:rPr lang="el-GR" sz="5000" dirty="0"/>
              <a:t>Μουσειολογική μελέτη για τη δημιουργία Μουσείου </a:t>
            </a:r>
            <a:r>
              <a:rPr lang="el-GR" sz="5000" dirty="0" smtClean="0"/>
              <a:t>Πολιτισμού: </a:t>
            </a:r>
            <a:r>
              <a:rPr lang="el-GR" sz="5000" b="1" dirty="0" smtClean="0">
                <a:solidFill>
                  <a:srgbClr val="FF0000"/>
                </a:solidFill>
              </a:rPr>
              <a:t>5.000 </a:t>
            </a:r>
            <a:r>
              <a:rPr lang="el-GR" sz="5000" b="1" dirty="0">
                <a:solidFill>
                  <a:srgbClr val="FF0000"/>
                </a:solidFill>
              </a:rPr>
              <a:t>€</a:t>
            </a:r>
          </a:p>
          <a:p>
            <a:pPr lvl="0"/>
            <a:r>
              <a:rPr lang="el-GR" sz="5000" dirty="0"/>
              <a:t>Συντήρηση αγροτικής </a:t>
            </a:r>
            <a:r>
              <a:rPr lang="el-GR" sz="5000" dirty="0" smtClean="0"/>
              <a:t>οδοποιίας με αυτεπιστασία, προϋπολ. </a:t>
            </a:r>
            <a:r>
              <a:rPr lang="el-GR" sz="5000" b="1" dirty="0" smtClean="0">
                <a:solidFill>
                  <a:srgbClr val="FF0000"/>
                </a:solidFill>
              </a:rPr>
              <a:t>145.000 €</a:t>
            </a:r>
            <a:endParaRPr lang="el-GR" sz="5000" b="1" dirty="0">
              <a:solidFill>
                <a:srgbClr val="FF0000"/>
              </a:solidFill>
            </a:endParaRPr>
          </a:p>
          <a:p>
            <a:r>
              <a:rPr lang="el-GR" sz="5000" dirty="0" smtClean="0"/>
              <a:t>Κατασκευή 8 </a:t>
            </a:r>
            <a:r>
              <a:rPr lang="el-GR" sz="5000" dirty="0"/>
              <a:t>παιδικών </a:t>
            </a:r>
            <a:r>
              <a:rPr lang="el-GR" sz="5000" dirty="0" smtClean="0"/>
              <a:t>χαρών, </a:t>
            </a:r>
            <a:r>
              <a:rPr lang="el-GR" sz="5000" dirty="0"/>
              <a:t>συνολικού </a:t>
            </a:r>
            <a:r>
              <a:rPr lang="el-GR" sz="5000" dirty="0" smtClean="0"/>
              <a:t>κόστους: </a:t>
            </a:r>
            <a:r>
              <a:rPr lang="el-GR" sz="5000" b="1" dirty="0">
                <a:solidFill>
                  <a:srgbClr val="FF0000"/>
                </a:solidFill>
              </a:rPr>
              <a:t>174.000 </a:t>
            </a:r>
            <a:r>
              <a:rPr lang="el-GR" sz="5000" b="1" dirty="0" smtClean="0">
                <a:solidFill>
                  <a:srgbClr val="FF0000"/>
                </a:solidFill>
              </a:rPr>
              <a:t>€</a:t>
            </a:r>
            <a:r>
              <a:rPr lang="el-GR" sz="5000" b="1" dirty="0" smtClean="0"/>
              <a:t>  </a:t>
            </a:r>
            <a:endParaRPr lang="el-GR" sz="5000" b="1" dirty="0"/>
          </a:p>
          <a:p>
            <a:r>
              <a:rPr lang="el-GR" sz="5000" dirty="0" smtClean="0"/>
              <a:t>Αγορά 2 οικοπέδων </a:t>
            </a:r>
            <a:r>
              <a:rPr lang="el-GR" sz="5000" dirty="0"/>
              <a:t>στην Αγία Άννα και επί της οδού Ανδρούτσου, συνολικού κόστους </a:t>
            </a:r>
            <a:r>
              <a:rPr lang="el-GR" sz="5000" b="1" dirty="0" smtClean="0">
                <a:solidFill>
                  <a:srgbClr val="FF0000"/>
                </a:solidFill>
              </a:rPr>
              <a:t>17.000 </a:t>
            </a:r>
            <a:r>
              <a:rPr lang="el-GR" sz="5000" b="1" dirty="0">
                <a:solidFill>
                  <a:srgbClr val="FF0000"/>
                </a:solidFill>
              </a:rPr>
              <a:t>€</a:t>
            </a:r>
          </a:p>
          <a:p>
            <a:endParaRPr lang="en-US" dirty="0"/>
          </a:p>
        </p:txBody>
      </p:sp>
    </p:spTree>
    <p:extLst>
      <p:ext uri="{BB962C8B-B14F-4D97-AF65-F5344CB8AC3E}">
        <p14:creationId xmlns:p14="http://schemas.microsoft.com/office/powerpoint/2010/main" val="4203765182"/>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V</a:t>
            </a:r>
            <a:r>
              <a:rPr lang="el-GR" sz="3200" b="1" dirty="0"/>
              <a:t>.  ΕΡΓΑ ΚΑΙ ΥΠΟΔΟΜΕΣ</a:t>
            </a:r>
            <a:endParaRPr lang="en-US" sz="3200" dirty="0"/>
          </a:p>
        </p:txBody>
      </p:sp>
      <p:sp>
        <p:nvSpPr>
          <p:cNvPr id="3" name="Content Placeholder 2"/>
          <p:cNvSpPr>
            <a:spLocks noGrp="1"/>
          </p:cNvSpPr>
          <p:nvPr>
            <p:ph idx="1"/>
          </p:nvPr>
        </p:nvSpPr>
        <p:spPr>
          <a:xfrm>
            <a:off x="457200" y="1282038"/>
            <a:ext cx="8229600" cy="4844126"/>
          </a:xfrm>
        </p:spPr>
        <p:txBody>
          <a:bodyPr>
            <a:normAutofit fontScale="85000" lnSpcReduction="20000"/>
          </a:bodyPr>
          <a:lstStyle/>
          <a:p>
            <a:pPr marL="0" indent="0">
              <a:buNone/>
            </a:pPr>
            <a:r>
              <a:rPr lang="el-GR" dirty="0"/>
              <a:t>Η Τεχνική Υπηρεσία του Δήμου εκπόνησε συνολικά </a:t>
            </a:r>
            <a:r>
              <a:rPr lang="el-GR" dirty="0" smtClean="0"/>
              <a:t>102 </a:t>
            </a:r>
            <a:r>
              <a:rPr lang="el-GR" dirty="0"/>
              <a:t>μελέτες για έργα και προμήθειες και αναφέρονται ενδεικτικά οι σημαντικότερες από αυτές: </a:t>
            </a:r>
          </a:p>
          <a:p>
            <a:pPr lvl="0"/>
            <a:r>
              <a:rPr lang="el-GR" dirty="0"/>
              <a:t>Αποπεράτωση πολλαπλών χρήσεων του 6</a:t>
            </a:r>
            <a:r>
              <a:rPr lang="el-GR" baseline="30000" dirty="0"/>
              <a:t>ου</a:t>
            </a:r>
            <a:r>
              <a:rPr lang="el-GR" dirty="0"/>
              <a:t> Δημοτικού Σχολείου</a:t>
            </a:r>
          </a:p>
          <a:p>
            <a:pPr lvl="0"/>
            <a:r>
              <a:rPr lang="el-GR" dirty="0"/>
              <a:t>Ανέγερση νέου κτιρίου για τη μετεστέγαση του Ειδικού Σχολείου Λιβαδειάς </a:t>
            </a:r>
          </a:p>
          <a:p>
            <a:pPr lvl="0"/>
            <a:r>
              <a:rPr lang="el-GR" dirty="0"/>
              <a:t>Ανάπλαση της οδού Αχιλλέως </a:t>
            </a:r>
          </a:p>
          <a:p>
            <a:r>
              <a:rPr lang="el-GR" dirty="0"/>
              <a:t>Μελέτη για την κατασκευή του νέου Δημαρχείου για το οποίο έχουν εξασφαλιστεί </a:t>
            </a:r>
            <a:r>
              <a:rPr lang="el-GR" dirty="0" smtClean="0"/>
              <a:t>πιστώσεις: </a:t>
            </a:r>
            <a:r>
              <a:rPr lang="el-GR" b="1" dirty="0" smtClean="0">
                <a:solidFill>
                  <a:srgbClr val="FF0000"/>
                </a:solidFill>
              </a:rPr>
              <a:t>3.700.000 €</a:t>
            </a:r>
            <a:r>
              <a:rPr lang="el-GR" dirty="0" smtClean="0"/>
              <a:t> </a:t>
            </a:r>
          </a:p>
          <a:p>
            <a:pPr marL="0" indent="0">
              <a:buNone/>
            </a:pPr>
            <a:r>
              <a:rPr lang="el-GR" dirty="0" smtClean="0"/>
              <a:t>	</a:t>
            </a:r>
            <a:r>
              <a:rPr lang="el-GR" sz="2800" dirty="0" smtClean="0"/>
              <a:t>Ο συνολικός προϋπολογισμός του έργου είναι </a:t>
            </a:r>
            <a:r>
              <a:rPr lang="el-GR" sz="2800" b="1" dirty="0" smtClean="0">
                <a:solidFill>
                  <a:srgbClr val="FF0000"/>
                </a:solidFill>
              </a:rPr>
              <a:t>7.200.000 </a:t>
            </a:r>
            <a:r>
              <a:rPr lang="el-GR" sz="2800" b="1" dirty="0">
                <a:solidFill>
                  <a:srgbClr val="FF0000"/>
                </a:solidFill>
              </a:rPr>
              <a:t>€</a:t>
            </a:r>
            <a:r>
              <a:rPr lang="el-GR" sz="2800" dirty="0" smtClean="0"/>
              <a:t> 	και αναμένεται η έγκριση συμπληρωματικής 	χρηματοδότησης από το ΠΔΕ</a:t>
            </a:r>
            <a:endParaRPr lang="en-US" sz="2800" dirty="0"/>
          </a:p>
        </p:txBody>
      </p:sp>
    </p:spTree>
    <p:extLst>
      <p:ext uri="{BB962C8B-B14F-4D97-AF65-F5344CB8AC3E}">
        <p14:creationId xmlns:p14="http://schemas.microsoft.com/office/powerpoint/2010/main" val="788140798"/>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200" dirty="0" smtClean="0"/>
              <a:t>ΕΞΑΣΦΑΛΙΣΜΕΝΕΣ ΠΙΣΤΩΣΕΙ</a:t>
            </a:r>
            <a:r>
              <a:rPr lang="el-GR" sz="3200" dirty="0"/>
              <a:t>Σ</a:t>
            </a:r>
            <a:endParaRPr lang="en-US" sz="3200" dirty="0"/>
          </a:p>
        </p:txBody>
      </p:sp>
      <p:sp>
        <p:nvSpPr>
          <p:cNvPr id="3" name="Content Placeholder 2"/>
          <p:cNvSpPr>
            <a:spLocks noGrp="1"/>
          </p:cNvSpPr>
          <p:nvPr>
            <p:ph idx="1"/>
          </p:nvPr>
        </p:nvSpPr>
        <p:spPr/>
        <p:txBody>
          <a:bodyPr>
            <a:normAutofit fontScale="85000" lnSpcReduction="20000"/>
          </a:bodyPr>
          <a:lstStyle/>
          <a:p>
            <a:r>
              <a:rPr lang="el-GR" dirty="0" smtClean="0"/>
              <a:t>Εξασφαλίστηκαν χρηματοδοτήσεις</a:t>
            </a:r>
            <a:r>
              <a:rPr lang="el-GR" b="1" dirty="0" smtClean="0"/>
              <a:t> </a:t>
            </a:r>
            <a:r>
              <a:rPr lang="el-GR" dirty="0"/>
              <a:t>από το Πρόγραμμα Δημοσίων Επενδύσεων – ΣΑΕΠ </a:t>
            </a:r>
            <a:r>
              <a:rPr lang="el-GR" dirty="0" smtClean="0"/>
              <a:t>μέσω της Περιφέρειας και ΣΑΕ μέσω του </a:t>
            </a:r>
            <a:r>
              <a:rPr lang="el-GR" dirty="0"/>
              <a:t>Υπουργείου Εσωτερικών </a:t>
            </a:r>
            <a:r>
              <a:rPr lang="el-GR" dirty="0" smtClean="0"/>
              <a:t>ύψους </a:t>
            </a:r>
            <a:r>
              <a:rPr lang="el-GR" b="1" dirty="0" smtClean="0">
                <a:solidFill>
                  <a:srgbClr val="FF0000"/>
                </a:solidFill>
              </a:rPr>
              <a:t>3.165.000 </a:t>
            </a:r>
            <a:r>
              <a:rPr lang="el-GR" b="1" dirty="0">
                <a:solidFill>
                  <a:srgbClr val="FF0000"/>
                </a:solidFill>
              </a:rPr>
              <a:t>€</a:t>
            </a:r>
            <a:r>
              <a:rPr lang="el-GR" b="1" dirty="0"/>
              <a:t> </a:t>
            </a:r>
            <a:r>
              <a:rPr lang="el-GR" dirty="0"/>
              <a:t>για την εκτέλεση των έργων:</a:t>
            </a:r>
          </a:p>
          <a:p>
            <a:pPr lvl="0"/>
            <a:r>
              <a:rPr lang="el-GR" dirty="0"/>
              <a:t>Ανακατασκευή γηπέδου </a:t>
            </a:r>
            <a:r>
              <a:rPr lang="el-GR" dirty="0" smtClean="0"/>
              <a:t>Ζαγαρά </a:t>
            </a:r>
            <a:r>
              <a:rPr lang="el-GR" b="1" dirty="0" smtClean="0">
                <a:solidFill>
                  <a:srgbClr val="FF0000"/>
                </a:solidFill>
              </a:rPr>
              <a:t>675.000 </a:t>
            </a:r>
            <a:r>
              <a:rPr lang="el-GR" b="1" dirty="0">
                <a:solidFill>
                  <a:srgbClr val="FF0000"/>
                </a:solidFill>
              </a:rPr>
              <a:t>€</a:t>
            </a:r>
          </a:p>
          <a:p>
            <a:pPr lvl="0"/>
            <a:r>
              <a:rPr lang="el-GR" dirty="0"/>
              <a:t>Δημοτικό Στάδιο </a:t>
            </a:r>
            <a:r>
              <a:rPr lang="el-GR" dirty="0" smtClean="0"/>
              <a:t>Λιβαδειάς </a:t>
            </a:r>
            <a:r>
              <a:rPr lang="el-GR" b="1" dirty="0" smtClean="0">
                <a:solidFill>
                  <a:srgbClr val="FF0000"/>
                </a:solidFill>
              </a:rPr>
              <a:t>330.000 </a:t>
            </a:r>
            <a:r>
              <a:rPr lang="el-GR" b="1" dirty="0">
                <a:solidFill>
                  <a:srgbClr val="FF0000"/>
                </a:solidFill>
              </a:rPr>
              <a:t>€</a:t>
            </a:r>
          </a:p>
          <a:p>
            <a:pPr lvl="0"/>
            <a:r>
              <a:rPr lang="el-GR" dirty="0"/>
              <a:t>Επισκευή τρούλου του Ι.Ν. Αγίας </a:t>
            </a:r>
            <a:r>
              <a:rPr lang="el-GR" dirty="0" smtClean="0"/>
              <a:t>Σοφίας </a:t>
            </a:r>
            <a:r>
              <a:rPr lang="el-GR" b="1" dirty="0" smtClean="0">
                <a:solidFill>
                  <a:srgbClr val="FF0000"/>
                </a:solidFill>
              </a:rPr>
              <a:t>150.000 €</a:t>
            </a:r>
            <a:endParaRPr lang="el-GR" b="1" dirty="0">
              <a:solidFill>
                <a:srgbClr val="FF0000"/>
              </a:solidFill>
            </a:endParaRPr>
          </a:p>
          <a:p>
            <a:pPr lvl="0"/>
            <a:r>
              <a:rPr lang="el-GR" dirty="0"/>
              <a:t>Εσωτερική Δημοτική Οδοποιία </a:t>
            </a:r>
            <a:r>
              <a:rPr lang="el-GR" b="1" dirty="0" smtClean="0">
                <a:solidFill>
                  <a:srgbClr val="FF0000"/>
                </a:solidFill>
              </a:rPr>
              <a:t>500.000 </a:t>
            </a:r>
            <a:r>
              <a:rPr lang="el-GR" b="1" dirty="0">
                <a:solidFill>
                  <a:srgbClr val="FF0000"/>
                </a:solidFill>
              </a:rPr>
              <a:t>€</a:t>
            </a:r>
          </a:p>
          <a:p>
            <a:pPr lvl="0"/>
            <a:r>
              <a:rPr lang="el-GR" dirty="0"/>
              <a:t>Μουσείο Πολιτισμού </a:t>
            </a:r>
            <a:r>
              <a:rPr lang="el-GR" b="1" dirty="0" smtClean="0">
                <a:solidFill>
                  <a:srgbClr val="FF0000"/>
                </a:solidFill>
              </a:rPr>
              <a:t>800.000 </a:t>
            </a:r>
            <a:r>
              <a:rPr lang="el-GR" b="1" dirty="0">
                <a:solidFill>
                  <a:srgbClr val="FF0000"/>
                </a:solidFill>
              </a:rPr>
              <a:t>€</a:t>
            </a:r>
          </a:p>
          <a:p>
            <a:pPr lvl="0"/>
            <a:r>
              <a:rPr lang="el-GR" dirty="0"/>
              <a:t>Πάρκο </a:t>
            </a:r>
            <a:r>
              <a:rPr lang="el-GR" dirty="0" smtClean="0"/>
              <a:t>Αθλητισμού </a:t>
            </a:r>
            <a:r>
              <a:rPr lang="el-GR" b="1" dirty="0" smtClean="0">
                <a:solidFill>
                  <a:srgbClr val="FF0000"/>
                </a:solidFill>
              </a:rPr>
              <a:t>470.000 €</a:t>
            </a:r>
          </a:p>
          <a:p>
            <a:pPr lvl="0"/>
            <a:r>
              <a:rPr lang="el-GR" dirty="0" smtClean="0"/>
              <a:t>Αγροτική οδοποία </a:t>
            </a:r>
            <a:r>
              <a:rPr lang="el-GR" b="1" dirty="0" smtClean="0">
                <a:solidFill>
                  <a:srgbClr val="FF0000"/>
                </a:solidFill>
              </a:rPr>
              <a:t>240.000 </a:t>
            </a:r>
            <a:r>
              <a:rPr lang="el-GR" b="1" dirty="0">
                <a:solidFill>
                  <a:srgbClr val="FF0000"/>
                </a:solidFill>
              </a:rPr>
              <a:t>€</a:t>
            </a:r>
          </a:p>
          <a:p>
            <a:endParaRPr lang="en-US" dirty="0"/>
          </a:p>
        </p:txBody>
      </p:sp>
    </p:spTree>
    <p:extLst>
      <p:ext uri="{BB962C8B-B14F-4D97-AF65-F5344CB8AC3E}">
        <p14:creationId xmlns:p14="http://schemas.microsoft.com/office/powerpoint/2010/main" val="16786233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200" dirty="0" smtClean="0"/>
              <a:t>ΥΠΗΡΕΣΙΑ ΔΟΜΗΣΗΣ</a:t>
            </a:r>
            <a:endParaRPr lang="en-US" sz="3200" dirty="0"/>
          </a:p>
        </p:txBody>
      </p:sp>
      <p:sp>
        <p:nvSpPr>
          <p:cNvPr id="3" name="Content Placeholder 2"/>
          <p:cNvSpPr>
            <a:spLocks noGrp="1"/>
          </p:cNvSpPr>
          <p:nvPr>
            <p:ph idx="1"/>
          </p:nvPr>
        </p:nvSpPr>
        <p:spPr/>
        <p:txBody>
          <a:bodyPr>
            <a:normAutofit/>
          </a:bodyPr>
          <a:lstStyle/>
          <a:p>
            <a:r>
              <a:rPr lang="el-GR" sz="2600" dirty="0" smtClean="0"/>
              <a:t>ολοκλήρωση των Γενικών Πολεοδομικών Σχεδίων </a:t>
            </a:r>
            <a:r>
              <a:rPr lang="el-GR" sz="2600" dirty="0"/>
              <a:t>και </a:t>
            </a:r>
            <a:r>
              <a:rPr lang="el-GR" sz="2600" dirty="0" smtClean="0"/>
              <a:t>ΣΧΟΟΑΠ. </a:t>
            </a:r>
          </a:p>
          <a:p>
            <a:r>
              <a:rPr lang="el-GR" sz="2600" dirty="0" smtClean="0"/>
              <a:t>διοικητική </a:t>
            </a:r>
            <a:r>
              <a:rPr lang="el-GR" sz="2600" dirty="0"/>
              <a:t>υ</a:t>
            </a:r>
            <a:r>
              <a:rPr lang="el-GR" sz="2600" dirty="0" smtClean="0"/>
              <a:t>ποστήριξη και άλλων τριων Δήμων </a:t>
            </a:r>
            <a:r>
              <a:rPr lang="el-GR" sz="2600" dirty="0"/>
              <a:t>της Π.Ε. Βοιωτίας</a:t>
            </a:r>
            <a:r>
              <a:rPr lang="el-GR" sz="2600" dirty="0" smtClean="0"/>
              <a:t>.</a:t>
            </a:r>
          </a:p>
          <a:p>
            <a:pPr marL="0" indent="0">
              <a:buNone/>
            </a:pPr>
            <a:r>
              <a:rPr lang="el-GR" sz="2600" dirty="0" smtClean="0"/>
              <a:t>Από το 2017 συμμετέχει:</a:t>
            </a:r>
            <a:endParaRPr lang="el-GR" sz="2600" dirty="0"/>
          </a:p>
          <a:p>
            <a:r>
              <a:rPr lang="el-GR" sz="2600" dirty="0" smtClean="0"/>
              <a:t>στην εκπόνηση </a:t>
            </a:r>
            <a:r>
              <a:rPr lang="el-GR" sz="2600" dirty="0"/>
              <a:t>μελετών </a:t>
            </a:r>
            <a:endParaRPr lang="el-GR" sz="2600" dirty="0" smtClean="0"/>
          </a:p>
          <a:p>
            <a:r>
              <a:rPr lang="el-GR" sz="2600" dirty="0" smtClean="0"/>
              <a:t>στις </a:t>
            </a:r>
            <a:r>
              <a:rPr lang="el-GR" sz="2600" dirty="0"/>
              <a:t>Επιτροπές </a:t>
            </a:r>
            <a:r>
              <a:rPr lang="el-GR" sz="2600" dirty="0" smtClean="0"/>
              <a:t>δημοπράτησης</a:t>
            </a:r>
          </a:p>
          <a:p>
            <a:r>
              <a:rPr lang="el-GR" sz="2600" dirty="0" smtClean="0"/>
              <a:t>στην εκτέλεση έργων</a:t>
            </a:r>
            <a:endParaRPr lang="el-GR" sz="2600" dirty="0"/>
          </a:p>
          <a:p>
            <a:endParaRPr lang="en-US" dirty="0"/>
          </a:p>
        </p:txBody>
      </p:sp>
    </p:spTree>
    <p:extLst>
      <p:ext uri="{BB962C8B-B14F-4D97-AF65-F5344CB8AC3E}">
        <p14:creationId xmlns:p14="http://schemas.microsoft.com/office/powerpoint/2010/main" val="32899195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7148"/>
          </a:xfrm>
        </p:spPr>
        <p:txBody>
          <a:bodyPr>
            <a:normAutofit fontScale="90000"/>
          </a:bodyPr>
          <a:lstStyle/>
          <a:p>
            <a:r>
              <a:rPr lang="en-US" sz="3600" b="1" dirty="0"/>
              <a:t>VII</a:t>
            </a:r>
            <a:r>
              <a:rPr lang="el-GR" sz="3600" b="1" dirty="0"/>
              <a:t>. ΔΕΥΑΛ</a:t>
            </a:r>
            <a:r>
              <a:rPr lang="el-GR" dirty="0"/>
              <a:t/>
            </a:r>
            <a:br>
              <a:rPr lang="el-GR" dirty="0"/>
            </a:br>
            <a:endParaRPr lang="en-US" dirty="0"/>
          </a:p>
        </p:txBody>
      </p:sp>
      <p:sp>
        <p:nvSpPr>
          <p:cNvPr id="3" name="Content Placeholder 2"/>
          <p:cNvSpPr>
            <a:spLocks noGrp="1"/>
          </p:cNvSpPr>
          <p:nvPr>
            <p:ph idx="1"/>
          </p:nvPr>
        </p:nvSpPr>
        <p:spPr>
          <a:xfrm>
            <a:off x="457200" y="1141786"/>
            <a:ext cx="8229600" cy="4984377"/>
          </a:xfrm>
        </p:spPr>
        <p:txBody>
          <a:bodyPr>
            <a:normAutofit/>
          </a:bodyPr>
          <a:lstStyle/>
          <a:p>
            <a:pPr marL="0" indent="0">
              <a:buNone/>
            </a:pPr>
            <a:r>
              <a:rPr lang="el-GR" sz="2600" dirty="0" smtClean="0"/>
              <a:t>Η ΔΕΥΑΛ για </a:t>
            </a:r>
            <a:r>
              <a:rPr lang="el-GR" sz="2600" dirty="0"/>
              <a:t>την καλύτερη εξυπηρέτηση </a:t>
            </a:r>
            <a:r>
              <a:rPr lang="el-GR" sz="2600" dirty="0" smtClean="0"/>
              <a:t>των δημοτών, υλοποίησε </a:t>
            </a:r>
            <a:r>
              <a:rPr lang="el-GR" sz="2600" dirty="0"/>
              <a:t>τα ακόλουθα:</a:t>
            </a:r>
          </a:p>
          <a:p>
            <a:r>
              <a:rPr lang="el-GR" sz="2600" dirty="0"/>
              <a:t>Ένταξη στο σύστημα ηλεκτρονικής πληρωμής μέσω ΔΙΑΣ </a:t>
            </a:r>
            <a:r>
              <a:rPr lang="el-GR" sz="2600" dirty="0" smtClean="0"/>
              <a:t>και </a:t>
            </a:r>
            <a:r>
              <a:rPr lang="el-GR" sz="2600" dirty="0"/>
              <a:t>τοποθέτηση </a:t>
            </a:r>
            <a:r>
              <a:rPr lang="en-US" sz="2600" dirty="0"/>
              <a:t>POS </a:t>
            </a:r>
            <a:endParaRPr lang="el-GR" sz="2600" dirty="0"/>
          </a:p>
          <a:p>
            <a:r>
              <a:rPr lang="el-GR" sz="2600" dirty="0" smtClean="0"/>
              <a:t>Κατασκεύασε συμπληρωματικά έργα αξίας </a:t>
            </a:r>
            <a:r>
              <a:rPr lang="el-GR" sz="2600" b="1" dirty="0" smtClean="0">
                <a:solidFill>
                  <a:srgbClr val="FF0000"/>
                </a:solidFill>
              </a:rPr>
              <a:t>117.000 € </a:t>
            </a:r>
            <a:r>
              <a:rPr lang="el-GR" sz="2600" dirty="0" smtClean="0"/>
              <a:t>και επέλυσε το πρόβλημα επάρκειας της ύδρευσης στους οικισμούς Ελικώνα, Αγία Άννα και κατασκήνωση </a:t>
            </a:r>
            <a:r>
              <a:rPr lang="en-US" sz="2600" dirty="0" smtClean="0"/>
              <a:t>“</a:t>
            </a:r>
            <a:r>
              <a:rPr lang="el-GR" sz="2600" dirty="0" smtClean="0"/>
              <a:t>Παλιομηλιά</a:t>
            </a:r>
            <a:r>
              <a:rPr lang="en-US" sz="2600" dirty="0" smtClean="0"/>
              <a:t>”</a:t>
            </a:r>
            <a:endParaRPr lang="el-GR" sz="2600" dirty="0" smtClean="0"/>
          </a:p>
          <a:p>
            <a:r>
              <a:rPr lang="el-GR" sz="2600" dirty="0" smtClean="0"/>
              <a:t>Ανέθεσε μελέτες για την ένταξη έργων αποχέτευσης και υδροηλεκτρισμού </a:t>
            </a:r>
            <a:r>
              <a:rPr lang="el-GR" sz="2600" b="1" dirty="0" smtClean="0">
                <a:solidFill>
                  <a:srgbClr val="FF0000"/>
                </a:solidFill>
              </a:rPr>
              <a:t>33.000 </a:t>
            </a:r>
            <a:r>
              <a:rPr lang="el-GR" sz="2600" b="1" dirty="0">
                <a:solidFill>
                  <a:srgbClr val="FF0000"/>
                </a:solidFill>
              </a:rPr>
              <a:t>€</a:t>
            </a:r>
          </a:p>
        </p:txBody>
      </p:sp>
    </p:spTree>
    <p:extLst>
      <p:ext uri="{BB962C8B-B14F-4D97-AF65-F5344CB8AC3E}">
        <p14:creationId xmlns:p14="http://schemas.microsoft.com/office/powerpoint/2010/main" val="1499251989"/>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VII</a:t>
            </a:r>
            <a:r>
              <a:rPr lang="el-GR" sz="3200" b="1" dirty="0"/>
              <a:t>. ΔΕΥΑΛ</a:t>
            </a:r>
            <a:endParaRPr lang="en-US" sz="3200" dirty="0"/>
          </a:p>
        </p:txBody>
      </p:sp>
      <p:sp>
        <p:nvSpPr>
          <p:cNvPr id="3" name="Content Placeholder 2"/>
          <p:cNvSpPr>
            <a:spLocks noGrp="1"/>
          </p:cNvSpPr>
          <p:nvPr>
            <p:ph idx="1"/>
          </p:nvPr>
        </p:nvSpPr>
        <p:spPr>
          <a:xfrm>
            <a:off x="457200" y="1316550"/>
            <a:ext cx="8229600" cy="4809613"/>
          </a:xfrm>
        </p:spPr>
        <p:txBody>
          <a:bodyPr>
            <a:normAutofit fontScale="85000" lnSpcReduction="10000"/>
          </a:bodyPr>
          <a:lstStyle/>
          <a:p>
            <a:r>
              <a:rPr lang="el-GR" sz="2800" dirty="0"/>
              <a:t>Υποβλήθηκαν </a:t>
            </a:r>
            <a:r>
              <a:rPr lang="el-GR" sz="2800" dirty="0" smtClean="0"/>
              <a:t>και εντάχθηκαν στο </a:t>
            </a:r>
            <a:r>
              <a:rPr lang="el-GR" sz="2800" dirty="0"/>
              <a:t>ΠΕΠ </a:t>
            </a:r>
            <a:r>
              <a:rPr lang="el-GR" sz="2800" dirty="0" smtClean="0"/>
              <a:t>Στ. </a:t>
            </a:r>
            <a:r>
              <a:rPr lang="el-GR" sz="2800" dirty="0"/>
              <a:t>Ελλάδας </a:t>
            </a:r>
            <a:r>
              <a:rPr lang="el-GR" sz="2800" dirty="0" smtClean="0"/>
              <a:t>τα </a:t>
            </a:r>
            <a:r>
              <a:rPr lang="el-GR" sz="2800" dirty="0"/>
              <a:t>έργα:</a:t>
            </a:r>
          </a:p>
          <a:p>
            <a:r>
              <a:rPr lang="el-GR" sz="2800" dirty="0" smtClean="0"/>
              <a:t>"</a:t>
            </a:r>
            <a:r>
              <a:rPr lang="el-GR" sz="2800" dirty="0"/>
              <a:t>Επέκταση αποχέτευσης ομβρίων στην οδό Αθηνών και στην οδό Ηνιόχου" προϋπολογισμού </a:t>
            </a:r>
            <a:r>
              <a:rPr lang="el-GR" sz="2800" b="1" dirty="0">
                <a:solidFill>
                  <a:srgbClr val="FF0000"/>
                </a:solidFill>
              </a:rPr>
              <a:t>277.000 </a:t>
            </a:r>
            <a:r>
              <a:rPr lang="el-GR" sz="2800" b="1" dirty="0" smtClean="0">
                <a:solidFill>
                  <a:srgbClr val="FF0000"/>
                </a:solidFill>
              </a:rPr>
              <a:t>€</a:t>
            </a:r>
            <a:endParaRPr lang="el-GR" sz="2800" b="1" dirty="0"/>
          </a:p>
          <a:p>
            <a:r>
              <a:rPr lang="el-GR" sz="2800" dirty="0" smtClean="0"/>
              <a:t>"</a:t>
            </a:r>
            <a:r>
              <a:rPr lang="el-GR" sz="2800" dirty="0"/>
              <a:t>Σωλήνωση Κύριας Αποχετευτικής Τάφρου ΚΑΤ" προϋπολογισμού </a:t>
            </a:r>
            <a:r>
              <a:rPr lang="el-GR" sz="2800" b="1" dirty="0">
                <a:solidFill>
                  <a:srgbClr val="FF0000"/>
                </a:solidFill>
              </a:rPr>
              <a:t>385.000 </a:t>
            </a:r>
            <a:r>
              <a:rPr lang="el-GR" sz="2800" b="1" dirty="0" smtClean="0">
                <a:solidFill>
                  <a:srgbClr val="FF0000"/>
                </a:solidFill>
              </a:rPr>
              <a:t>€</a:t>
            </a:r>
            <a:r>
              <a:rPr lang="el-GR" sz="2800" dirty="0" smtClean="0"/>
              <a:t> </a:t>
            </a:r>
            <a:r>
              <a:rPr lang="el-GR" sz="2800" dirty="0"/>
              <a:t>(οι εργασίες για το έργο αυτό θα ξεκινήσουν την άνοιξη του 2018</a:t>
            </a:r>
            <a:r>
              <a:rPr lang="el-GR" sz="2800" dirty="0" smtClean="0"/>
              <a:t>)</a:t>
            </a:r>
          </a:p>
          <a:p>
            <a:r>
              <a:rPr lang="el-GR" sz="2800" dirty="0"/>
              <a:t>Επίσης, υποβλήθηκε στο ΠΕΠ Στερεάς Ελλάδας το έργο "Αποχέτευση - Προσαγωγή Ακαθάρτων και Εγκατάσταση Επεξεργασίας Λυμάτων (ΕΕΛ) οικισμού Κυριακίου" συνολικού προϋπολογισμού </a:t>
            </a:r>
            <a:r>
              <a:rPr lang="el-GR" sz="2800" b="1" dirty="0">
                <a:solidFill>
                  <a:srgbClr val="FF0000"/>
                </a:solidFill>
              </a:rPr>
              <a:t>3.900.000 €</a:t>
            </a:r>
            <a:r>
              <a:rPr lang="el-GR" sz="2800" b="1" dirty="0"/>
              <a:t> </a:t>
            </a:r>
            <a:r>
              <a:rPr lang="el-GR" sz="2800" dirty="0"/>
              <a:t>και αναμένεται η ένταξή </a:t>
            </a:r>
            <a:r>
              <a:rPr lang="el-GR" sz="2800" dirty="0" smtClean="0"/>
              <a:t>του</a:t>
            </a:r>
            <a:endParaRPr lang="el-GR" sz="2800" dirty="0"/>
          </a:p>
          <a:p>
            <a:r>
              <a:rPr lang="el-GR" sz="2800" dirty="0" smtClean="0"/>
              <a:t>Εγκρίθηκε το έργο </a:t>
            </a:r>
            <a:r>
              <a:rPr lang="el-GR" sz="2800" dirty="0"/>
              <a:t>"Σύστημα Τηλεμετρίας και Ελέγχου Διαρροών στο Δίκτυο Ύδρευσης Δήμου </a:t>
            </a:r>
            <a:r>
              <a:rPr lang="el-GR" sz="2800" dirty="0" smtClean="0"/>
              <a:t>Λεβαδέων», προϋπολογισμού </a:t>
            </a:r>
            <a:r>
              <a:rPr lang="el-GR" sz="2800" b="1" dirty="0" smtClean="0">
                <a:solidFill>
                  <a:srgbClr val="FF0000"/>
                </a:solidFill>
              </a:rPr>
              <a:t>700.000 € </a:t>
            </a:r>
            <a:r>
              <a:rPr lang="el-GR" sz="2800" dirty="0" smtClean="0"/>
              <a:t>(</a:t>
            </a:r>
            <a:r>
              <a:rPr lang="el-GR" sz="2400" dirty="0" smtClean="0"/>
              <a:t>ΥΜΕΠΕΡΑΑ)</a:t>
            </a:r>
            <a:endParaRPr lang="el-GR" sz="2800" dirty="0"/>
          </a:p>
          <a:p>
            <a:endParaRPr lang="en-US" dirty="0"/>
          </a:p>
        </p:txBody>
      </p:sp>
    </p:spTree>
    <p:extLst>
      <p:ext uri="{BB962C8B-B14F-4D97-AF65-F5344CB8AC3E}">
        <p14:creationId xmlns:p14="http://schemas.microsoft.com/office/powerpoint/2010/main" val="13203384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fontScale="90000"/>
          </a:bodyPr>
          <a:lstStyle/>
          <a:p>
            <a:pPr>
              <a:spcBef>
                <a:spcPts val="2400"/>
              </a:spcBef>
            </a:pPr>
            <a:r>
              <a:rPr lang="el-GR" sz="3600" b="1" dirty="0" smtClean="0"/>
              <a:t/>
            </a:r>
            <a:br>
              <a:rPr lang="el-GR" sz="3600" b="1" dirty="0" smtClean="0"/>
            </a:br>
            <a:r>
              <a:rPr lang="en-US" sz="3600" b="1" dirty="0" smtClean="0"/>
              <a:t>VIII</a:t>
            </a:r>
            <a:r>
              <a:rPr lang="el-GR" sz="3600" b="1" dirty="0"/>
              <a:t>. ΔΙΟΙΚΗΣ</a:t>
            </a:r>
            <a:r>
              <a:rPr lang="en-US" sz="3600" b="1" dirty="0"/>
              <a:t>H</a:t>
            </a:r>
            <a:r>
              <a:rPr lang="el-GR" sz="3600" b="1" dirty="0"/>
              <a:t> – ΟΡΓΑΝΩΣΗ – ΛΕΙΤΟΥΡΓΙΑ ΥΠΗΡΕΣΙΩΝ</a:t>
            </a:r>
            <a:r>
              <a:rPr lang="el-GR" dirty="0"/>
              <a:t/>
            </a:r>
            <a:br>
              <a:rPr lang="el-GR" dirty="0"/>
            </a:br>
            <a:endParaRPr lang="en-US" dirty="0"/>
          </a:p>
        </p:txBody>
      </p:sp>
      <p:sp>
        <p:nvSpPr>
          <p:cNvPr id="3" name="Content Placeholder 2"/>
          <p:cNvSpPr>
            <a:spLocks noGrp="1"/>
          </p:cNvSpPr>
          <p:nvPr>
            <p:ph idx="1"/>
          </p:nvPr>
        </p:nvSpPr>
        <p:spPr/>
        <p:txBody>
          <a:bodyPr>
            <a:noAutofit/>
          </a:bodyPr>
          <a:lstStyle/>
          <a:p>
            <a:pPr marL="0" indent="0">
              <a:buNone/>
            </a:pPr>
            <a:r>
              <a:rPr lang="el-GR" sz="2000" dirty="0"/>
              <a:t>Η Δημοτική Αρχή μετά από σχετική μελέτη έχει προβεί στην αναβάθμιση και επέκταση του πληροφοριακού συστήματος </a:t>
            </a:r>
            <a:r>
              <a:rPr lang="el-GR" sz="2000" dirty="0" smtClean="0"/>
              <a:t>για περισσότερη διαφάνεια</a:t>
            </a:r>
            <a:r>
              <a:rPr lang="el-GR" sz="2000" dirty="0"/>
              <a:t>, αύξηση της παραγωγικότητας, έλεγχο και ενημέρωση των δημοτών.</a:t>
            </a:r>
          </a:p>
          <a:p>
            <a:pPr marL="0" indent="0">
              <a:buNone/>
            </a:pPr>
            <a:r>
              <a:rPr lang="el-GR" sz="2000" dirty="0"/>
              <a:t>Σ</a:t>
            </a:r>
            <a:r>
              <a:rPr lang="el-GR" sz="2000" dirty="0" smtClean="0"/>
              <a:t>υγκεκριμένα:</a:t>
            </a:r>
            <a:endParaRPr lang="el-GR" sz="2000" dirty="0"/>
          </a:p>
          <a:p>
            <a:pPr lvl="0"/>
            <a:r>
              <a:rPr lang="el-GR" sz="2000" dirty="0" smtClean="0"/>
              <a:t>από </a:t>
            </a:r>
            <a:r>
              <a:rPr lang="el-GR" sz="2000" dirty="0"/>
              <a:t>το 2014 ολοκληρώθηκε σταδιακά η αντικατάσταση κοστοβόρων προγραμμάτων software κλειστού τύπου με λύσεις ανοιχτού κώδικα. </a:t>
            </a:r>
          </a:p>
          <a:p>
            <a:pPr lvl="0"/>
            <a:r>
              <a:rPr lang="el-GR" sz="2000" dirty="0" smtClean="0"/>
              <a:t>οι </a:t>
            </a:r>
            <a:r>
              <a:rPr lang="el-GR" sz="2000" dirty="0"/>
              <a:t>συνεδριάσεις του Δημοτικού Συμβουλίου, αλλά και σημαντικές εκδηλώσεις ψηφιοποιούνται και διατίθενται στο </a:t>
            </a:r>
            <a:r>
              <a:rPr lang="el-GR" sz="2000" dirty="0" smtClean="0"/>
              <a:t>κοινό </a:t>
            </a:r>
            <a:r>
              <a:rPr lang="el-GR" sz="2000" dirty="0"/>
              <a:t>άμεσα μέσα από σχετικό κανάλι του Δήμου στο youtube. </a:t>
            </a:r>
          </a:p>
          <a:p>
            <a:pPr lvl="0"/>
            <a:r>
              <a:rPr lang="el-GR" sz="2000" dirty="0" smtClean="0"/>
              <a:t>λειτουργεί ασύρματο μητροπολιτικό δίκτυο </a:t>
            </a:r>
            <a:r>
              <a:rPr lang="el-GR" sz="2000" dirty="0"/>
              <a:t>στην πόλη της Λιβαδειάς. </a:t>
            </a:r>
          </a:p>
          <a:p>
            <a:pPr lvl="0"/>
            <a:r>
              <a:rPr lang="el-GR" sz="2000" dirty="0" smtClean="0"/>
              <a:t>εφαρμόζεται πιλοτικά ηλεκτρονική </a:t>
            </a:r>
            <a:r>
              <a:rPr lang="el-GR" sz="2000" dirty="0"/>
              <a:t>Διακίνηση Εγγράφων </a:t>
            </a:r>
          </a:p>
          <a:p>
            <a:r>
              <a:rPr lang="el-GR" sz="2000" dirty="0" smtClean="0"/>
              <a:t>σαρώνεται </a:t>
            </a:r>
            <a:r>
              <a:rPr lang="el-GR" sz="2000" dirty="0"/>
              <a:t>και διατηρείται σε ψηφιακό αρχείο το σύνολο των εισερχόμενων εγγράφων του Δήμου. </a:t>
            </a:r>
          </a:p>
        </p:txBody>
      </p:sp>
    </p:spTree>
    <p:extLst>
      <p:ext uri="{BB962C8B-B14F-4D97-AF65-F5344CB8AC3E}">
        <p14:creationId xmlns:p14="http://schemas.microsoft.com/office/powerpoint/2010/main" val="39567817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000" b="1" dirty="0" smtClean="0"/>
              <a:t>ΔΙΟΙΚΗΣ</a:t>
            </a:r>
            <a:r>
              <a:rPr lang="en-US" sz="3000" b="1" dirty="0" smtClean="0"/>
              <a:t>H</a:t>
            </a:r>
            <a:r>
              <a:rPr lang="el-GR" sz="3000" b="1" dirty="0" smtClean="0"/>
              <a:t> </a:t>
            </a:r>
            <a:r>
              <a:rPr lang="el-GR" sz="3000" b="1" dirty="0"/>
              <a:t>– ΟΡΓΑΝΩΣΗ – ΛΕΙΤΟΥΡΓΙΑ ΥΠΗΡΕΣΙΩΝ</a:t>
            </a:r>
            <a:endParaRPr lang="en-US" sz="3000" dirty="0"/>
          </a:p>
        </p:txBody>
      </p:sp>
      <p:sp>
        <p:nvSpPr>
          <p:cNvPr id="3" name="Content Placeholder 2"/>
          <p:cNvSpPr>
            <a:spLocks noGrp="1"/>
          </p:cNvSpPr>
          <p:nvPr>
            <p:ph idx="1"/>
          </p:nvPr>
        </p:nvSpPr>
        <p:spPr/>
        <p:txBody>
          <a:bodyPr>
            <a:normAutofit fontScale="85000" lnSpcReduction="20000"/>
          </a:bodyPr>
          <a:lstStyle/>
          <a:p>
            <a:pPr lvl="0"/>
            <a:r>
              <a:rPr lang="el-GR" dirty="0"/>
              <a:t>αναβαθμίστηκε η ιστοσελίδα του Δήμου.  Έγινε ολικός ανασχεδιασμός και τεχνολογική αναβάθμιση των παρεχόμενων </a:t>
            </a:r>
            <a:r>
              <a:rPr lang="el-GR" dirty="0" smtClean="0"/>
              <a:t>υπηρεσιών. Από </a:t>
            </a:r>
            <a:r>
              <a:rPr lang="el-GR" dirty="0"/>
              <a:t>το τέλος του 2017 ξεκίνησε η πιλοτική λειτουργία του σημερινού portal.</a:t>
            </a:r>
          </a:p>
          <a:p>
            <a:r>
              <a:rPr lang="el-GR" dirty="0" smtClean="0"/>
              <a:t>παράλληλα έχει </a:t>
            </a:r>
            <a:r>
              <a:rPr lang="el-GR" dirty="0"/>
              <a:t>ολοκληρωθεί μελέτη προμήθειας για ηλεκτρονικά </a:t>
            </a:r>
            <a:r>
              <a:rPr lang="el-GR" dirty="0" smtClean="0"/>
              <a:t>υποσυστήματα, </a:t>
            </a:r>
            <a:r>
              <a:rPr lang="el-GR" dirty="0"/>
              <a:t>όπως Διαχείριση </a:t>
            </a:r>
            <a:r>
              <a:rPr lang="el-GR" dirty="0" smtClean="0"/>
              <a:t>Ακινήτων-Μισθωμάτων</a:t>
            </a:r>
            <a:r>
              <a:rPr lang="el-GR" dirty="0"/>
              <a:t>, Διαχείριση Λαϊκών Αγορών, Διαχείριση Προμηθειών, Διαχείριση Εγγυητικών Επιστολών, Χρήση Ηλεκτρονικών Εισπράξεων μέσω ΔΙΑΣ, Ηλεκτρονικές Πληρωμές Προμηθευτών, Διαλειτουργικότητα με την Γενική Γραμματεία Πληροφοριακών Συστημάτων και Παρακολούθηση Βεβαιωμένων Οφειλών μέσω της Διαδικτυακής Πύλης. </a:t>
            </a:r>
            <a:endParaRPr lang="en-US" dirty="0"/>
          </a:p>
          <a:p>
            <a:endParaRPr lang="en-US" dirty="0"/>
          </a:p>
        </p:txBody>
      </p:sp>
    </p:spTree>
    <p:extLst>
      <p:ext uri="{BB962C8B-B14F-4D97-AF65-F5344CB8AC3E}">
        <p14:creationId xmlns:p14="http://schemas.microsoft.com/office/powerpoint/2010/main" val="34600682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000" b="1" dirty="0"/>
              <a:t>ΔΙΟΙΚΗΣ</a:t>
            </a:r>
            <a:r>
              <a:rPr lang="en-US" sz="3000" b="1" dirty="0"/>
              <a:t>H</a:t>
            </a:r>
            <a:r>
              <a:rPr lang="el-GR" sz="3000" b="1" dirty="0"/>
              <a:t> – ΟΡΓΑΝΩΣΗ – ΛΕΙΤΟΥΡΓΙΑ ΥΠΗΡΕΣΙΩΝ</a:t>
            </a:r>
            <a:endParaRPr lang="en-US" sz="3000" dirty="0"/>
          </a:p>
        </p:txBody>
      </p:sp>
      <p:sp>
        <p:nvSpPr>
          <p:cNvPr id="3" name="Content Placeholder 2"/>
          <p:cNvSpPr>
            <a:spLocks noGrp="1"/>
          </p:cNvSpPr>
          <p:nvPr>
            <p:ph idx="1"/>
          </p:nvPr>
        </p:nvSpPr>
        <p:spPr/>
        <p:txBody>
          <a:bodyPr>
            <a:normAutofit fontScale="85000" lnSpcReduction="10000"/>
          </a:bodyPr>
          <a:lstStyle/>
          <a:p>
            <a:pPr marL="0" indent="0">
              <a:buNone/>
            </a:pPr>
            <a:r>
              <a:rPr lang="el-GR" dirty="0"/>
              <a:t>Στο πλαίσιο της ηλεκτρονικής </a:t>
            </a:r>
            <a:r>
              <a:rPr lang="el-GR" dirty="0" smtClean="0"/>
              <a:t>διακυβέρνησης: </a:t>
            </a:r>
            <a:endParaRPr lang="el-GR" dirty="0"/>
          </a:p>
          <a:p>
            <a:pPr lvl="0"/>
            <a:r>
              <a:rPr lang="el-GR" dirty="0"/>
              <a:t>Τέθηκε σε λειτουργία </a:t>
            </a:r>
            <a:r>
              <a:rPr lang="el-GR" dirty="0" smtClean="0"/>
              <a:t>νέο </a:t>
            </a:r>
            <a:r>
              <a:rPr lang="el-GR" dirty="0"/>
              <a:t>σύστημα καταγραφής προβλημάτων στο Δήμο το οποίο επιτρέπει μέσω έξυπνων κινητών τηλεφώνων την επικοινωνία δημοτών και δημοτικών υπηρεσιών αλλά και αποτελεί μέσο επικοινωνίας και ενημέρωσης των πολιτών για σημαντικά θέματα και εκδηλώσεις.</a:t>
            </a:r>
          </a:p>
          <a:p>
            <a:pPr lvl="0"/>
            <a:r>
              <a:rPr lang="el-GR" dirty="0"/>
              <a:t>Τοποθέτηση συστήματος τηλεματικής </a:t>
            </a:r>
            <a:r>
              <a:rPr lang="el-GR" dirty="0" smtClean="0"/>
              <a:t>διαχείρισης </a:t>
            </a:r>
            <a:r>
              <a:rPr lang="el-GR" dirty="0"/>
              <a:t>(</a:t>
            </a:r>
            <a:r>
              <a:rPr lang="en-US" dirty="0" err="1"/>
              <a:t>gps</a:t>
            </a:r>
            <a:r>
              <a:rPr lang="el-GR" dirty="0"/>
              <a:t>), σε 21 οχήματα και μηχανήματα του Δήμου, για την αποτελεσματικότερη παρακολούθηση της λειτουργίας τους.</a:t>
            </a:r>
          </a:p>
          <a:p>
            <a:endParaRPr lang="en-US" dirty="0"/>
          </a:p>
        </p:txBody>
      </p:sp>
    </p:spTree>
    <p:extLst>
      <p:ext uri="{BB962C8B-B14F-4D97-AF65-F5344CB8AC3E}">
        <p14:creationId xmlns:p14="http://schemas.microsoft.com/office/powerpoint/2010/main" val="2290535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200" b="1" dirty="0" smtClean="0"/>
              <a:t>ΚΕΝΤΡΟ ΕΞΥΠΗΡΕΤΗΣΗΣ ΠΟΛΙΤΩΝ (ΚΕΠ)</a:t>
            </a:r>
            <a:endParaRPr lang="en-US" sz="3200" b="1" dirty="0"/>
          </a:p>
        </p:txBody>
      </p:sp>
      <p:sp>
        <p:nvSpPr>
          <p:cNvPr id="3" name="Content Placeholder 2"/>
          <p:cNvSpPr>
            <a:spLocks noGrp="1"/>
          </p:cNvSpPr>
          <p:nvPr>
            <p:ph idx="1"/>
          </p:nvPr>
        </p:nvSpPr>
        <p:spPr/>
        <p:txBody>
          <a:bodyPr/>
          <a:lstStyle/>
          <a:p>
            <a:r>
              <a:rPr lang="el-GR" smtClean="0"/>
              <a:t>από </a:t>
            </a:r>
            <a:r>
              <a:rPr lang="el-GR" dirty="0" smtClean="0"/>
              <a:t>το ΚΕΠ Λιβαδειάς εξυπηρετήθηκαν το 2017 περίπου 24.000 πολίτες </a:t>
            </a:r>
          </a:p>
          <a:p>
            <a:r>
              <a:rPr lang="el-GR" dirty="0" smtClean="0"/>
              <a:t>το 2017 αύξηση των αιτήσεων δια μέσου του συστήματος ΕΡΜΗΣ 23% σε σχέση με το 2016</a:t>
            </a:r>
          </a:p>
          <a:p>
            <a:pPr marL="0" indent="0">
              <a:spcBef>
                <a:spcPts val="168"/>
              </a:spcBef>
              <a:buNone/>
            </a:pPr>
            <a:r>
              <a:rPr lang="el-GR" dirty="0" smtClean="0"/>
              <a:t>	(2016: 5.058, 2017: 6.233)</a:t>
            </a:r>
          </a:p>
          <a:p>
            <a:pPr>
              <a:spcBef>
                <a:spcPts val="168"/>
              </a:spcBef>
            </a:pPr>
            <a:r>
              <a:rPr lang="el-GR" dirty="0" smtClean="0"/>
              <a:t>αντίστοιχα αποτελέσματα σημειώθηκαν και στα άλλα τέσσερα ΚΕΠ του Δήμου μας</a:t>
            </a:r>
            <a:endParaRPr lang="en-US" dirty="0"/>
          </a:p>
        </p:txBody>
      </p:sp>
    </p:spTree>
    <p:extLst>
      <p:ext uri="{BB962C8B-B14F-4D97-AF65-F5344CB8AC3E}">
        <p14:creationId xmlns:p14="http://schemas.microsoft.com/office/powerpoint/2010/main" val="26497659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b="1" dirty="0"/>
              <a:t>IX</a:t>
            </a:r>
            <a:r>
              <a:rPr lang="el-GR" sz="3000" b="1" dirty="0"/>
              <a:t>.</a:t>
            </a:r>
            <a:r>
              <a:rPr lang="en-US" sz="3000" b="1" dirty="0"/>
              <a:t>  </a:t>
            </a:r>
            <a:r>
              <a:rPr lang="el-GR" sz="3000" b="1" dirty="0"/>
              <a:t>ΣΥΜΜΕΤΟΧΗ</a:t>
            </a:r>
            <a:r>
              <a:rPr lang="el-GR" sz="3000" dirty="0"/>
              <a:t/>
            </a:r>
            <a:br>
              <a:rPr lang="el-GR" sz="3000" dirty="0"/>
            </a:br>
            <a:endParaRPr lang="en-US" sz="3000" dirty="0"/>
          </a:p>
        </p:txBody>
      </p:sp>
      <p:sp>
        <p:nvSpPr>
          <p:cNvPr id="3" name="Content Placeholder 2"/>
          <p:cNvSpPr>
            <a:spLocks noGrp="1"/>
          </p:cNvSpPr>
          <p:nvPr>
            <p:ph idx="1"/>
          </p:nvPr>
        </p:nvSpPr>
        <p:spPr/>
        <p:txBody>
          <a:bodyPr>
            <a:normAutofit fontScale="92500" lnSpcReduction="10000"/>
          </a:bodyPr>
          <a:lstStyle/>
          <a:p>
            <a:pPr marL="0" indent="0">
              <a:buNone/>
            </a:pPr>
            <a:r>
              <a:rPr lang="el-GR" dirty="0"/>
              <a:t>Η Δημοτική Αρχή </a:t>
            </a:r>
            <a:r>
              <a:rPr lang="el-GR" dirty="0" smtClean="0"/>
              <a:t>στοχεύει στην </a:t>
            </a:r>
            <a:r>
              <a:rPr lang="el-GR" dirty="0"/>
              <a:t>ανάπτυξη των συμμετοχικών θεσμών με την ενθάρρυνση της συλλογικής και ατομικής πρωτοβουλίας</a:t>
            </a:r>
            <a:r>
              <a:rPr lang="el-GR" dirty="0" smtClean="0"/>
              <a:t>. </a:t>
            </a:r>
            <a:r>
              <a:rPr lang="el-GR" dirty="0"/>
              <a:t>Για το σκοπό αυτό επεδίωξε και πέτυχε </a:t>
            </a:r>
            <a:r>
              <a:rPr lang="el-GR" dirty="0" smtClean="0"/>
              <a:t>τη </a:t>
            </a:r>
            <a:r>
              <a:rPr lang="el-GR" dirty="0"/>
              <a:t>λειτουργία Επιτροπών Γειτονιάς, </a:t>
            </a:r>
            <a:r>
              <a:rPr lang="el-GR" dirty="0" smtClean="0"/>
              <a:t>στο </a:t>
            </a:r>
            <a:r>
              <a:rPr lang="el-GR" dirty="0"/>
              <a:t>Πέρα Χωριό, </a:t>
            </a:r>
            <a:r>
              <a:rPr lang="el-GR" dirty="0" smtClean="0"/>
              <a:t>στους Τσουκαλάδες</a:t>
            </a:r>
            <a:r>
              <a:rPr lang="el-GR" dirty="0"/>
              <a:t> </a:t>
            </a:r>
            <a:r>
              <a:rPr lang="el-GR" dirty="0" smtClean="0"/>
              <a:t>και στον Συνοικισμό Αγίου Μελετίου.</a:t>
            </a:r>
            <a:endParaRPr lang="el-GR" dirty="0"/>
          </a:p>
          <a:p>
            <a:r>
              <a:rPr lang="el-GR" dirty="0"/>
              <a:t>Ενίσχυσε και εδραίωσε τη συνεργασία με όλους τους</a:t>
            </a:r>
            <a:r>
              <a:rPr lang="el-GR" b="1" dirty="0"/>
              <a:t> </a:t>
            </a:r>
            <a:r>
              <a:rPr lang="el-GR" dirty="0"/>
              <a:t>συλλόγους του Καλλικρατικού Δήμου ως βασικό στοιχείο στην υλοποίηση των θεσμικών εκδηλώσεων και λοιπών δράσεων του Δήμου.</a:t>
            </a:r>
          </a:p>
          <a:p>
            <a:endParaRPr lang="en-US" dirty="0"/>
          </a:p>
        </p:txBody>
      </p:sp>
    </p:spTree>
    <p:extLst>
      <p:ext uri="{BB962C8B-B14F-4D97-AF65-F5344CB8AC3E}">
        <p14:creationId xmlns:p14="http://schemas.microsoft.com/office/powerpoint/2010/main" val="29876068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IX</a:t>
            </a:r>
            <a:r>
              <a:rPr lang="el-GR" sz="3200" b="1" dirty="0"/>
              <a:t>.</a:t>
            </a:r>
            <a:r>
              <a:rPr lang="en-US" sz="3200" b="1" dirty="0"/>
              <a:t>  </a:t>
            </a:r>
            <a:r>
              <a:rPr lang="el-GR" sz="3200" b="1" dirty="0"/>
              <a:t>ΣΥΜΜΕΤΟΧΗ</a:t>
            </a:r>
            <a:endParaRPr lang="en-US" sz="3200" dirty="0"/>
          </a:p>
        </p:txBody>
      </p:sp>
      <p:sp>
        <p:nvSpPr>
          <p:cNvPr id="3" name="Content Placeholder 2"/>
          <p:cNvSpPr>
            <a:spLocks noGrp="1"/>
          </p:cNvSpPr>
          <p:nvPr>
            <p:ph idx="1"/>
          </p:nvPr>
        </p:nvSpPr>
        <p:spPr>
          <a:xfrm>
            <a:off x="457200" y="1328200"/>
            <a:ext cx="8229600" cy="4797963"/>
          </a:xfrm>
        </p:spPr>
        <p:txBody>
          <a:bodyPr>
            <a:normAutofit fontScale="92500" lnSpcReduction="20000"/>
          </a:bodyPr>
          <a:lstStyle/>
          <a:p>
            <a:r>
              <a:rPr lang="el-GR" dirty="0"/>
              <a:t>Ασφαλώς θα μπορούσε να υπάρχει μεγαλύτερη συμμετοχή των δημοτών μέσα από τα </a:t>
            </a:r>
            <a:r>
              <a:rPr lang="el-GR" dirty="0" smtClean="0"/>
              <a:t>θεσμοθετημένα συλλογικά </a:t>
            </a:r>
            <a:r>
              <a:rPr lang="el-GR" dirty="0"/>
              <a:t>όργανα (Συμπαραστάτης του Δημότη και </a:t>
            </a:r>
            <a:r>
              <a:rPr lang="el-GR" dirty="0" smtClean="0"/>
              <a:t>Επιτροπή </a:t>
            </a:r>
            <a:r>
              <a:rPr lang="el-GR" dirty="0"/>
              <a:t>Διαβούλευσης) </a:t>
            </a:r>
            <a:r>
              <a:rPr lang="el-GR" dirty="0" smtClean="0"/>
              <a:t>και είναι ευθύνη όλων μας που δεν συγκροτήθηκαν.</a:t>
            </a:r>
            <a:endParaRPr lang="el-GR" dirty="0"/>
          </a:p>
          <a:p>
            <a:r>
              <a:rPr lang="el-GR" dirty="0"/>
              <a:t>Απομένουν αρκετά να γίνουν προς αυτή την </a:t>
            </a:r>
            <a:r>
              <a:rPr lang="el-GR" dirty="0" smtClean="0"/>
              <a:t>κατεύθυνση, </a:t>
            </a:r>
            <a:r>
              <a:rPr lang="el-GR" dirty="0"/>
              <a:t>όπως </a:t>
            </a:r>
            <a:r>
              <a:rPr lang="el-GR" dirty="0" smtClean="0"/>
              <a:t>συνεδριάσεις </a:t>
            </a:r>
            <a:r>
              <a:rPr lang="el-GR" dirty="0"/>
              <a:t>του Δημοτικού Συμβουλίου στις Δημοτικές και Τοπικές </a:t>
            </a:r>
            <a:r>
              <a:rPr lang="el-GR" dirty="0" smtClean="0"/>
              <a:t>Κοινότητες, Λαϊκές Συνελεύσεις</a:t>
            </a:r>
            <a:r>
              <a:rPr lang="el-GR" dirty="0"/>
              <a:t> </a:t>
            </a:r>
            <a:r>
              <a:rPr lang="el-GR" dirty="0" smtClean="0"/>
              <a:t>στις συνοικίες, ο συμμετοχικός προϋπολογισμός κ.ά., που με την αναμενόμενη μεταρρύθμιση θα ενισχυθούν.</a:t>
            </a:r>
            <a:endParaRPr lang="en-US" dirty="0"/>
          </a:p>
        </p:txBody>
      </p:sp>
    </p:spTree>
    <p:extLst>
      <p:ext uri="{BB962C8B-B14F-4D97-AF65-F5344CB8AC3E}">
        <p14:creationId xmlns:p14="http://schemas.microsoft.com/office/powerpoint/2010/main" val="23468120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idx="1"/>
          </p:nvPr>
        </p:nvSpPr>
        <p:spPr>
          <a:xfrm>
            <a:off x="457200" y="733425"/>
            <a:ext cx="8229600" cy="5392738"/>
          </a:xfrm>
        </p:spPr>
        <p:txBody>
          <a:bodyPr>
            <a:normAutofit fontScale="92500"/>
          </a:bodyPr>
          <a:lstStyle/>
          <a:p>
            <a:pPr marL="0" indent="0" algn="ctr">
              <a:buNone/>
            </a:pPr>
            <a:r>
              <a:rPr lang="el-GR" sz="4800" dirty="0" smtClean="0">
                <a:solidFill>
                  <a:schemeClr val="tx2"/>
                </a:solidFill>
                <a:effectLst>
                  <a:outerShdw blurRad="50800" dist="38100" dir="2700000" algn="tl" rotWithShape="0">
                    <a:srgbClr val="000000">
                      <a:alpha val="43000"/>
                    </a:srgbClr>
                  </a:outerShdw>
                </a:effectLst>
              </a:rPr>
              <a:t>Η </a:t>
            </a:r>
            <a:r>
              <a:rPr lang="el-GR" sz="4800" dirty="0">
                <a:solidFill>
                  <a:schemeClr val="tx2"/>
                </a:solidFill>
                <a:effectLst>
                  <a:outerShdw blurRad="50800" dist="38100" dir="2700000" algn="tl" rotWithShape="0">
                    <a:srgbClr val="000000">
                      <a:alpha val="43000"/>
                    </a:srgbClr>
                  </a:outerShdw>
                </a:effectLst>
              </a:rPr>
              <a:t>Δημοτική Αρχή </a:t>
            </a:r>
            <a:r>
              <a:rPr lang="el-GR" sz="4800" dirty="0" smtClean="0">
                <a:solidFill>
                  <a:schemeClr val="tx2"/>
                </a:solidFill>
                <a:effectLst>
                  <a:outerShdw blurRad="50800" dist="38100" dir="2700000" algn="tl" rotWithShape="0">
                    <a:srgbClr val="000000">
                      <a:alpha val="43000"/>
                    </a:srgbClr>
                  </a:outerShdw>
                </a:effectLst>
              </a:rPr>
              <a:t>αντιμετώπισε όλα τα θέματα του Δήμου με </a:t>
            </a:r>
            <a:r>
              <a:rPr lang="el-GR" sz="4800" dirty="0">
                <a:solidFill>
                  <a:schemeClr val="tx2"/>
                </a:solidFill>
                <a:effectLst>
                  <a:outerShdw blurRad="50800" dist="38100" dir="2700000" algn="tl" rotWithShape="0">
                    <a:srgbClr val="000000">
                      <a:alpha val="43000"/>
                    </a:srgbClr>
                  </a:outerShdw>
                </a:effectLst>
              </a:rPr>
              <a:t>ακεραιότητα, διαφάνεια, σκληρή δουλειά και </a:t>
            </a:r>
            <a:r>
              <a:rPr lang="el-GR" sz="4800" dirty="0" smtClean="0">
                <a:solidFill>
                  <a:schemeClr val="tx2"/>
                </a:solidFill>
                <a:effectLst>
                  <a:outerShdw blurRad="50800" dist="38100" dir="2700000" algn="tl" rotWithShape="0">
                    <a:srgbClr val="000000">
                      <a:alpha val="43000"/>
                    </a:srgbClr>
                  </a:outerShdw>
                </a:effectLst>
              </a:rPr>
              <a:t>αποτελεσματικότητα. </a:t>
            </a:r>
          </a:p>
          <a:p>
            <a:pPr marL="0" indent="0" algn="ctr">
              <a:buNone/>
            </a:pPr>
            <a:r>
              <a:rPr lang="el-GR" sz="4800" dirty="0" smtClean="0">
                <a:solidFill>
                  <a:schemeClr val="tx2"/>
                </a:solidFill>
                <a:effectLst>
                  <a:outerShdw blurRad="50800" dist="38100" dir="2700000" algn="tl" rotWithShape="0">
                    <a:srgbClr val="000000">
                      <a:alpha val="43000"/>
                    </a:srgbClr>
                  </a:outerShdw>
                </a:effectLst>
              </a:rPr>
              <a:t>Έτσι θα  συνεχίσουμε για </a:t>
            </a:r>
            <a:r>
              <a:rPr lang="el-GR" sz="4800" dirty="0">
                <a:solidFill>
                  <a:schemeClr val="tx2"/>
                </a:solidFill>
                <a:effectLst>
                  <a:outerShdw blurRad="50800" dist="38100" dir="2700000" algn="tl" rotWithShape="0">
                    <a:srgbClr val="000000">
                      <a:alpha val="43000"/>
                    </a:srgbClr>
                  </a:outerShdw>
                </a:effectLst>
              </a:rPr>
              <a:t>την ολοκλήρωση του έργου μας και την ανάπτυξη του τόπου μας. </a:t>
            </a:r>
          </a:p>
          <a:p>
            <a:pPr marL="0" indent="0">
              <a:buNone/>
            </a:pPr>
            <a:endParaRPr lang="en-US" dirty="0"/>
          </a:p>
        </p:txBody>
      </p:sp>
    </p:spTree>
    <p:extLst>
      <p:ext uri="{BB962C8B-B14F-4D97-AF65-F5344CB8AC3E}">
        <p14:creationId xmlns:p14="http://schemas.microsoft.com/office/powerpoint/2010/main" val="23077776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680</TotalTime>
  <Words>2959</Words>
  <Application>Microsoft Macintosh PowerPoint</Application>
  <PresentationFormat>On-screen Show (4:3)</PresentationFormat>
  <Paragraphs>465</Paragraphs>
  <Slides>45</Slides>
  <Notes>0</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 ΑΠΟΛΟΓΙΣΜΟΣ 2016-2017</vt:lpstr>
      <vt:lpstr>Οι πέντε άξονες της πολιτικής της Δημοτικής Αρχής</vt:lpstr>
      <vt:lpstr> Ι.  ΚΟΙΝΩΝΙΚΗ ΠΟΛΙΤΙΚΗ – ΠΑΙΔΕΙΑ – ΠΟΛΙΤΙΣΜΟΣ ΚΑΙ ΑΘΛΗΤΙΣΜΟΣ  </vt:lpstr>
      <vt:lpstr>Κοινωνικές δομές</vt:lpstr>
      <vt:lpstr>Κέντρο Ανοιχτής Προστασίας Ηλικιωμένων (ΚΑΠΗ)</vt:lpstr>
      <vt:lpstr>Δημοτική Κατασκήνωση στη θέση ¨Παληομηλιά¨</vt:lpstr>
      <vt:lpstr>Ανεργία - Απασχόληση</vt:lpstr>
      <vt:lpstr>Επιτροπή Ισότητας των Φύλων &amp; Εθελοντισμός</vt:lpstr>
      <vt:lpstr>Παιδεία – Δια βίου μάθηση</vt:lpstr>
      <vt:lpstr>Παιδεία – Δια βίου μάθηση</vt:lpstr>
      <vt:lpstr>Παιδεία – Δια βίου μάθηση</vt:lpstr>
      <vt:lpstr>PowerPoint Presentation</vt:lpstr>
      <vt:lpstr>ΠΟΛΙΤΙΣΜΟΣ </vt:lpstr>
      <vt:lpstr>PowerPoint Presentation</vt:lpstr>
      <vt:lpstr>ΑΘΛΗΤΙΣΜΟΣ </vt:lpstr>
      <vt:lpstr>PowerPoint Presentation</vt:lpstr>
      <vt:lpstr>ΤΟΥΡΙΣΜΟΣ </vt:lpstr>
      <vt:lpstr>PowerPoint Presentation</vt:lpstr>
      <vt:lpstr>ΙΙ. ΚΟΙΝΩΦΕΛΗΣ ΕΠΙΧΕΙΡΗΣΗ ΔΗΜΟΥ ΛΕΒΑΔΕΩΝ (ΚΕΔΗΛ) </vt:lpstr>
      <vt:lpstr>ΙΙΙ. ΠΕΡΙΒΑΛΛΟΝ &amp; ΠΟΙΟΤΗΤΑ ΖΩΗΣ </vt:lpstr>
      <vt:lpstr>ΠΟΛΙΤΙΚΗ ΠΡΟΣΤΑΣΙΑ (2016 -2017)</vt:lpstr>
      <vt:lpstr>IV. ΟΙΚΟΝΟΜΙΚΑ </vt:lpstr>
      <vt:lpstr>PowerPoint Presentation</vt:lpstr>
      <vt:lpstr>PowerPoint Presentation</vt:lpstr>
      <vt:lpstr>Απολογισμός Εσόδων 2016-2017</vt:lpstr>
      <vt:lpstr>PowerPoint Presentation</vt:lpstr>
      <vt:lpstr>PowerPoint Presentation</vt:lpstr>
      <vt:lpstr>PowerPoint Presentation</vt:lpstr>
      <vt:lpstr>PowerPoint Presentation</vt:lpstr>
      <vt:lpstr>ΙΔΙΑ ΕΣΟΔΑ</vt:lpstr>
      <vt:lpstr>ΔΑΝΕΙΑ</vt:lpstr>
      <vt:lpstr>PowerPoint Presentation</vt:lpstr>
      <vt:lpstr>V.  ΕΡΓΑ ΚΑΙ ΥΠΟΔΟΜΕΣ </vt:lpstr>
      <vt:lpstr>V.  ΕΡΓΑ ΚΑΙ ΥΠΟΔΟΜΕΣ</vt:lpstr>
      <vt:lpstr>ΕΞΑΣΦΑΛΙΣΜΕΝΕΣ ΠΙΣΤΩΣΕΙΣ</vt:lpstr>
      <vt:lpstr>ΥΠΗΡΕΣΙΑ ΔΟΜΗΣΗΣ</vt:lpstr>
      <vt:lpstr>VII. ΔΕΥΑΛ </vt:lpstr>
      <vt:lpstr>VII. ΔΕΥΑΛ</vt:lpstr>
      <vt:lpstr> VIII. ΔΙΟΙΚΗΣH – ΟΡΓΑΝΩΣΗ – ΛΕΙΤΟΥΡΓΙΑ ΥΠΗΡΕΣΙΩΝ </vt:lpstr>
      <vt:lpstr>ΔΙΟΙΚΗΣH – ΟΡΓΑΝΩΣΗ – ΛΕΙΤΟΥΡΓΙΑ ΥΠΗΡΕΣΙΩΝ</vt:lpstr>
      <vt:lpstr>ΔΙΟΙΚΗΣH – ΟΡΓΑΝΩΣΗ – ΛΕΙΤΟΥΡΓΙΑ ΥΠΗΡΕΣΙΩΝ</vt:lpstr>
      <vt:lpstr>ΚΕΝΤΡΟ ΕΞΥΠΗΡΕΤΗΣΗΣ ΠΟΛΙΤΩΝ (ΚΕΠ)</vt:lpstr>
      <vt:lpstr>IX.  ΣΥΜΜΕΤΟΧΗ </vt:lpstr>
      <vt:lpstr>IX.  ΣΥΜΜΕΤΟΧΗ</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Οι πέντε άξονες της πολιτικής της Δημοτικής Αρχής</dc:title>
  <dc:creator>Vassias Tsokopoulos</dc:creator>
  <cp:lastModifiedBy>Vassias Tsokopoulos</cp:lastModifiedBy>
  <cp:revision>98</cp:revision>
  <cp:lastPrinted>2018-03-19T08:04:36Z</cp:lastPrinted>
  <dcterms:created xsi:type="dcterms:W3CDTF">2018-03-18T17:38:50Z</dcterms:created>
  <dcterms:modified xsi:type="dcterms:W3CDTF">2018-03-20T08:40:49Z</dcterms:modified>
</cp:coreProperties>
</file>